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notesSlides/notesSlide31.xml" ContentType="application/vnd.openxmlformats-officedocument.presentationml.notesSlide+xml"/>
  <Override PartName="/ppt/notesSlides/notesSlide74.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73.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slides/slide47.xml" ContentType="application/vnd.openxmlformats-officedocument.presentationml.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1.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notesSlides/notesSlide71.xml" ContentType="application/vnd.openxmlformats-officedocument.presentationml.notesSlide+xml"/>
  <Override PartName="/ppt/slides/slide94.xml" ContentType="application/vnd.openxmlformats-officedocument.presentationml.slide+xml"/>
  <Override PartName="/ppt/slides/slide92.xml" ContentType="application/vnd.openxmlformats-officedocument.presentationml.slide+xml"/>
  <Override PartName="/ppt/handoutMasters/handoutMaster1.xml" ContentType="application/vnd.openxmlformats-officedocument.presentationml.handoutMaster+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Default Extension="pict" ContentType="image/pict"/>
  <Override PartName="/ppt/slides/slide20.xml" ContentType="application/vnd.openxmlformats-officedocument.presentationml.slide+xml"/>
  <Override PartName="/ppt/slides/slide17.xml" ContentType="application/vnd.openxmlformats-officedocument.presentationml.slide+xml"/>
  <Override PartName="/ppt/notesSlides/notesSlide51.xml" ContentType="application/vnd.openxmlformats-officedocument.presentationml.notes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notesSlides/notesSlide48.xml" ContentType="application/vnd.openxmlformats-officedocument.presentationml.notesSlide+xml"/>
  <Override PartName="/ppt/slides/slide33.xml" ContentType="application/vnd.openxmlformats-officedocument.presentationml.slide+xml"/>
  <Default Extension="vml" ContentType="application/vnd.openxmlformats-officedocument.vmlDrawing"/>
  <Default Extension="png" ContentType="image/png"/>
  <Override PartName="/ppt/slides/slide83.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Override PartName="/ppt/embeddings/oleObject11.bin" ContentType="application/vnd.openxmlformats-officedocument.oleObject"/>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notesSlides/notesSlide69.xml" ContentType="application/vnd.openxmlformats-officedocument.presentationml.notes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10.xml" ContentType="application/vnd.openxmlformats-officedocument.presentationml.slideLayout+xml"/>
  <Override PartName="/ppt/embeddings/oleObject6.bin" ContentType="application/vnd.openxmlformats-officedocument.oleObject"/>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notesSlides/notesSlide63.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embeddings/oleObject5.bin" ContentType="application/vnd.openxmlformats-officedocument.oleObject"/>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notesSlides/notesSlide50.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slides/slide49.xml" ContentType="application/vnd.openxmlformats-officedocument.presentationml.slide+xml"/>
  <Override PartName="/ppt/slides/slide70.xml" ContentType="application/vnd.openxmlformats-officedocument.presentationml.slide+xml"/>
  <Override PartName="/ppt/embeddings/oleObject7.bin" ContentType="application/vnd.openxmlformats-officedocument.oleObject"/>
  <Override PartName="/ppt/slides/slide48.xml" ContentType="application/vnd.openxmlformats-officedocument.presentationml.slide+xml"/>
  <Override PartName="/ppt/presentation.xml" ContentType="application/vnd.openxmlformats-officedocument.presentationml.presentation.main+xml"/>
  <Override PartName="/ppt/slides/slide77.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notesSlides/notesSlide64.xml" ContentType="application/vnd.openxmlformats-officedocument.presentationml.notesSlide+xml"/>
  <Override PartName="/ppt/slides/slide15.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notesSlides/notesSlide22.xml" ContentType="application/vnd.openxmlformats-officedocument.presentationml.notesSlide+xml"/>
  <Override PartName="/ppt/embeddings/oleObject4.bin" ContentType="application/vnd.openxmlformats-officedocument.oleObject"/>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5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slides/slide13.xml" ContentType="application/vnd.openxmlformats-officedocument.presentationml.slide+xml"/>
  <Override PartName="/ppt/notesSlides/notesSlide17.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embeddings/oleObject3.bin" ContentType="application/vnd.openxmlformats-officedocument.oleObject"/>
  <Override PartName="/ppt/notesSlides/notesSlide57.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slideLayouts/slideLayout6.xml" ContentType="application/vnd.openxmlformats-officedocument.presentationml.slideLayout+xml"/>
  <Default Extension="emf" ContentType="image/x-emf"/>
  <Override PartName="/ppt/notesSlides/notesSlide43.xml" ContentType="application/vnd.openxmlformats-officedocument.presentationml.notesSlide+xml"/>
  <Override PartName="/ppt/embeddings/oleObject10.bin" ContentType="application/vnd.openxmlformats-officedocument.oleObject"/>
  <Override PartName="/ppt/presProps.xml" ContentType="application/vnd.openxmlformats-officedocument.presentationml.presProps+xml"/>
  <Override PartName="/ppt/notesSlides/notesSlide18.xml" ContentType="application/vnd.openxmlformats-officedocument.presentationml.notesSlide+xml"/>
  <Override PartName="/ppt/slides/slide27.xml" ContentType="application/vnd.openxmlformats-officedocument.presentationml.slide+xml"/>
  <Override PartName="/ppt/embeddings/oleObject9.bin" ContentType="application/vnd.openxmlformats-officedocument.oleObject"/>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slides/slide67.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notesSlides/notesSlide34.xml" ContentType="application/vnd.openxmlformats-officedocument.presentationml.notes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slides/slide63.xml" ContentType="application/vnd.openxmlformats-officedocument.presentationml.slide+xml"/>
  <Default Extension="doc" ContentType="application/msword"/>
  <Override PartName="/ppt/slides/slide82.xml" ContentType="application/vnd.openxmlformats-officedocument.presentationml.slide+xml"/>
  <Override PartName="/ppt/slides/slide34.xml" ContentType="application/vnd.openxmlformats-officedocument.presentationml.slide+xml"/>
  <Override PartName="/ppt/notesSlides/notesSlide44.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slides/slide99.xml" ContentType="application/vnd.openxmlformats-officedocument.presentationml.slide+xml"/>
  <Override PartName="/ppt/notesSlides/notesSlide59.xml" ContentType="application/vnd.openxmlformats-officedocument.presentationml.notes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4.xml" ContentType="application/vnd.openxmlformats-officedocument.presentationml.slide+xml"/>
  <Override PartName="/ppt/notesSlides/notesSlide67.xml" ContentType="application/vnd.openxmlformats-officedocument.presentationml.notesSlide+xml"/>
  <Override PartName="/ppt/notesSlides/notesSlide72.xml" ContentType="application/vnd.openxmlformats-officedocument.presentationml.notesSlide+xml"/>
  <Override PartName="/ppt/notesSlides/notesSlide54.xml" ContentType="application/vnd.openxmlformats-officedocument.presentationml.notesSlide+xml"/>
  <Override PartName="/ppt/slides/slide72.xml" ContentType="application/vnd.openxmlformats-officedocument.presentationml.slide+xml"/>
  <Override PartName="/ppt/slides/slide98.xml" ContentType="application/vnd.openxmlformats-officedocument.presentationml.slide+xml"/>
  <Override PartName="/ppt/notesSlides/notesSlide70.xml" ContentType="application/vnd.openxmlformats-officedocument.presentationml.notesSlide+xml"/>
  <Override PartName="/ppt/slides/slide8.xml" ContentType="application/vnd.openxmlformats-officedocument.presentationml.slide+xml"/>
  <Override PartName="/ppt/notesSlides/notesSlide68.xml" ContentType="application/vnd.openxmlformats-officedocument.presentationml.notesSlide+xml"/>
  <Override PartName="/ppt/slides/slide60.xml" ContentType="application/vnd.openxmlformats-officedocument.presentationml.slide+xml"/>
  <Override PartName="/ppt/embeddings/oleObject8.bin" ContentType="application/vnd.openxmlformats-officedocument.oleObject"/>
  <Override PartName="/ppt/slides/slide24.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101"/>
  </p:notesMasterIdLst>
  <p:handoutMasterIdLst>
    <p:handoutMasterId r:id="rId102"/>
  </p:handoutMasterIdLst>
  <p:sldIdLst>
    <p:sldId id="616" r:id="rId2"/>
    <p:sldId id="536" r:id="rId3"/>
    <p:sldId id="537" r:id="rId4"/>
    <p:sldId id="538" r:id="rId5"/>
    <p:sldId id="539" r:id="rId6"/>
    <p:sldId id="540" r:id="rId7"/>
    <p:sldId id="541" r:id="rId8"/>
    <p:sldId id="542" r:id="rId9"/>
    <p:sldId id="543" r:id="rId10"/>
    <p:sldId id="544" r:id="rId11"/>
    <p:sldId id="545" r:id="rId12"/>
    <p:sldId id="546" r:id="rId13"/>
    <p:sldId id="547" r:id="rId14"/>
    <p:sldId id="548" r:id="rId15"/>
    <p:sldId id="549" r:id="rId16"/>
    <p:sldId id="550" r:id="rId17"/>
    <p:sldId id="551" r:id="rId18"/>
    <p:sldId id="552" r:id="rId19"/>
    <p:sldId id="553" r:id="rId20"/>
    <p:sldId id="554" r:id="rId21"/>
    <p:sldId id="555" r:id="rId22"/>
    <p:sldId id="556" r:id="rId23"/>
    <p:sldId id="557" r:id="rId24"/>
    <p:sldId id="558" r:id="rId25"/>
    <p:sldId id="559" r:id="rId26"/>
    <p:sldId id="560" r:id="rId27"/>
    <p:sldId id="561" r:id="rId28"/>
    <p:sldId id="562" r:id="rId29"/>
    <p:sldId id="563" r:id="rId30"/>
    <p:sldId id="564" r:id="rId31"/>
    <p:sldId id="565" r:id="rId32"/>
    <p:sldId id="566" r:id="rId33"/>
    <p:sldId id="567" r:id="rId34"/>
    <p:sldId id="568" r:id="rId35"/>
    <p:sldId id="569" r:id="rId36"/>
    <p:sldId id="570" r:id="rId37"/>
    <p:sldId id="571" r:id="rId38"/>
    <p:sldId id="572" r:id="rId39"/>
    <p:sldId id="573" r:id="rId40"/>
    <p:sldId id="574" r:id="rId41"/>
    <p:sldId id="575" r:id="rId42"/>
    <p:sldId id="576" r:id="rId43"/>
    <p:sldId id="577" r:id="rId44"/>
    <p:sldId id="578" r:id="rId45"/>
    <p:sldId id="579" r:id="rId46"/>
    <p:sldId id="580" r:id="rId47"/>
    <p:sldId id="606" r:id="rId48"/>
    <p:sldId id="607" r:id="rId49"/>
    <p:sldId id="608" r:id="rId50"/>
    <p:sldId id="609" r:id="rId51"/>
    <p:sldId id="610" r:id="rId52"/>
    <p:sldId id="611" r:id="rId53"/>
    <p:sldId id="612" r:id="rId54"/>
    <p:sldId id="613" r:id="rId55"/>
    <p:sldId id="614" r:id="rId56"/>
    <p:sldId id="615" r:id="rId57"/>
    <p:sldId id="284" r:id="rId58"/>
    <p:sldId id="581" r:id="rId59"/>
    <p:sldId id="582" r:id="rId60"/>
    <p:sldId id="583" r:id="rId61"/>
    <p:sldId id="584" r:id="rId62"/>
    <p:sldId id="585" r:id="rId63"/>
    <p:sldId id="586" r:id="rId64"/>
    <p:sldId id="587" r:id="rId65"/>
    <p:sldId id="588" r:id="rId66"/>
    <p:sldId id="589" r:id="rId67"/>
    <p:sldId id="590" r:id="rId68"/>
    <p:sldId id="591" r:id="rId69"/>
    <p:sldId id="341" r:id="rId70"/>
    <p:sldId id="344" r:id="rId71"/>
    <p:sldId id="391" r:id="rId72"/>
    <p:sldId id="473" r:id="rId73"/>
    <p:sldId id="535" r:id="rId74"/>
    <p:sldId id="382" r:id="rId75"/>
    <p:sldId id="532" r:id="rId76"/>
    <p:sldId id="533" r:id="rId77"/>
    <p:sldId id="534" r:id="rId78"/>
    <p:sldId id="393" r:id="rId79"/>
    <p:sldId id="394" r:id="rId80"/>
    <p:sldId id="395" r:id="rId81"/>
    <p:sldId id="528" r:id="rId82"/>
    <p:sldId id="529" r:id="rId83"/>
    <p:sldId id="530" r:id="rId84"/>
    <p:sldId id="462" r:id="rId85"/>
    <p:sldId id="531" r:id="rId86"/>
    <p:sldId id="592" r:id="rId87"/>
    <p:sldId id="593" r:id="rId88"/>
    <p:sldId id="594" r:id="rId89"/>
    <p:sldId id="595" r:id="rId90"/>
    <p:sldId id="596" r:id="rId91"/>
    <p:sldId id="597" r:id="rId92"/>
    <p:sldId id="598" r:id="rId93"/>
    <p:sldId id="599" r:id="rId94"/>
    <p:sldId id="600" r:id="rId95"/>
    <p:sldId id="601" r:id="rId96"/>
    <p:sldId id="602" r:id="rId97"/>
    <p:sldId id="603" r:id="rId98"/>
    <p:sldId id="604" r:id="rId99"/>
    <p:sldId id="605" r:id="rId100"/>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532" autoAdjust="0"/>
    <p:restoredTop sz="82503" autoAdjust="0"/>
  </p:normalViewPr>
  <p:slideViewPr>
    <p:cSldViewPr>
      <p:cViewPr varScale="1">
        <p:scale>
          <a:sx n="104" d="100"/>
          <a:sy n="104" d="100"/>
        </p:scale>
        <p:origin x="-164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60" Type="http://schemas.openxmlformats.org/officeDocument/2006/relationships/slide" Target="slides/slide59.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handoutMaster" Target="handoutMasters/handoutMaster1.xml"/><Relationship Id="rId25" Type="http://schemas.openxmlformats.org/officeDocument/2006/relationships/slide" Target="slides/slide24.xml"/><Relationship Id="rId106" Type="http://schemas.openxmlformats.org/officeDocument/2006/relationships/theme" Target="theme/theme1.xml"/><Relationship Id="rId96" Type="http://schemas.openxmlformats.org/officeDocument/2006/relationships/slide" Target="slides/slide95.xml"/><Relationship Id="rId10" Type="http://schemas.openxmlformats.org/officeDocument/2006/relationships/slide" Target="slides/slide9.xml"/><Relationship Id="rId50" Type="http://schemas.openxmlformats.org/officeDocument/2006/relationships/slide" Target="slides/slide49.xml"/><Relationship Id="rId17" Type="http://schemas.openxmlformats.org/officeDocument/2006/relationships/slide" Target="slides/slide16.xml"/><Relationship Id="rId107" Type="http://schemas.openxmlformats.org/officeDocument/2006/relationships/tableStyles" Target="tableStyles.xml"/><Relationship Id="rId71" Type="http://schemas.openxmlformats.org/officeDocument/2006/relationships/slide" Target="slides/slide70.xml"/><Relationship Id="rId4" Type="http://schemas.openxmlformats.org/officeDocument/2006/relationships/slide" Target="slides/slide3.xml"/><Relationship Id="rId28" Type="http://schemas.openxmlformats.org/officeDocument/2006/relationships/slide" Target="slides/slide27.xml"/><Relationship Id="rId89" Type="http://schemas.openxmlformats.org/officeDocument/2006/relationships/slide" Target="slides/slide88.xml"/><Relationship Id="rId88" Type="http://schemas.openxmlformats.org/officeDocument/2006/relationships/slide" Target="slides/slide87.xml"/><Relationship Id="rId82" Type="http://schemas.openxmlformats.org/officeDocument/2006/relationships/slide" Target="slides/slide81.xml"/><Relationship Id="rId69" Type="http://schemas.openxmlformats.org/officeDocument/2006/relationships/slide" Target="slides/slide6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72" Type="http://schemas.openxmlformats.org/officeDocument/2006/relationships/slide" Target="slides/slide71.xml"/><Relationship Id="rId35" Type="http://schemas.openxmlformats.org/officeDocument/2006/relationships/slide" Target="slides/slide34.xml"/><Relationship Id="rId75" Type="http://schemas.openxmlformats.org/officeDocument/2006/relationships/slide" Target="slides/slide7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79" Type="http://schemas.openxmlformats.org/officeDocument/2006/relationships/slide" Target="slides/slide78.xml"/><Relationship Id="rId97" Type="http://schemas.openxmlformats.org/officeDocument/2006/relationships/slide" Target="slides/slide96.xml"/><Relationship Id="rId98" Type="http://schemas.openxmlformats.org/officeDocument/2006/relationships/slide" Target="slides/slide97.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32" Type="http://schemas.openxmlformats.org/officeDocument/2006/relationships/slide" Target="slides/slide31.xml"/><Relationship Id="rId13" Type="http://schemas.openxmlformats.org/officeDocument/2006/relationships/slide" Target="slides/slide12.xml"/><Relationship Id="rId52" Type="http://schemas.openxmlformats.org/officeDocument/2006/relationships/slide" Target="slides/slide51.xml"/><Relationship Id="rId54" Type="http://schemas.openxmlformats.org/officeDocument/2006/relationships/slide" Target="slides/slide53.xml"/><Relationship Id="rId101" Type="http://schemas.openxmlformats.org/officeDocument/2006/relationships/notesMaster" Target="notesMasters/notesMaster1.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30" Type="http://schemas.openxmlformats.org/officeDocument/2006/relationships/slide" Target="slides/slide29.xml"/><Relationship Id="rId29" Type="http://schemas.openxmlformats.org/officeDocument/2006/relationships/slide" Target="slides/slide28.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22" Type="http://schemas.openxmlformats.org/officeDocument/2006/relationships/slide" Target="slides/slide21.xml"/><Relationship Id="rId95" Type="http://schemas.openxmlformats.org/officeDocument/2006/relationships/slide" Target="slides/slide94.xml"/><Relationship Id="rId39" Type="http://schemas.openxmlformats.org/officeDocument/2006/relationships/slide" Target="slides/slide38.xml"/><Relationship Id="rId43" Type="http://schemas.openxmlformats.org/officeDocument/2006/relationships/slide" Target="slides/slide42.xml"/><Relationship Id="rId104" Type="http://schemas.openxmlformats.org/officeDocument/2006/relationships/presProps" Target="presProps.xml"/><Relationship Id="rId90" Type="http://schemas.openxmlformats.org/officeDocument/2006/relationships/slide" Target="slides/slide89.xml"/><Relationship Id="rId77" Type="http://schemas.openxmlformats.org/officeDocument/2006/relationships/slide" Target="slides/slide76.xml"/><Relationship Id="rId63" Type="http://schemas.openxmlformats.org/officeDocument/2006/relationships/slide" Target="slides/slide62.xml"/><Relationship Id="rId85" Type="http://schemas.openxmlformats.org/officeDocument/2006/relationships/slide" Target="slides/slide84.xml"/><Relationship Id="rId105" Type="http://schemas.openxmlformats.org/officeDocument/2006/relationships/viewProps" Target="viewProps.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printerSettings" Target="printerSettings/printerSettings1.bin"/><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9" Type="http://schemas.openxmlformats.org/officeDocument/2006/relationships/slide" Target="slides/slide18.xml"/><Relationship Id="rId57" Type="http://schemas.openxmlformats.org/officeDocument/2006/relationships/slide" Target="slides/slide56.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55" Type="http://schemas.openxmlformats.org/officeDocument/2006/relationships/slide" Target="slides/slide54.xml"/><Relationship Id="rId34" Type="http://schemas.openxmlformats.org/officeDocument/2006/relationships/slide" Target="slides/slide33.xml"/><Relationship Id="rId81" Type="http://schemas.openxmlformats.org/officeDocument/2006/relationships/slide" Target="slides/slide80.xml"/><Relationship Id="rId40" Type="http://schemas.openxmlformats.org/officeDocument/2006/relationships/slide" Target="slides/slide39.xml"/><Relationship Id="rId36" Type="http://schemas.openxmlformats.org/officeDocument/2006/relationships/slide" Target="slides/slide35.xml"/><Relationship Id="rId76" Type="http://schemas.openxmlformats.org/officeDocument/2006/relationships/slide" Target="slides/slide75.xml"/><Relationship Id="rId8" Type="http://schemas.openxmlformats.org/officeDocument/2006/relationships/slide" Target="slides/slide7.xml"/><Relationship Id="rId65" Type="http://schemas.openxmlformats.org/officeDocument/2006/relationships/slide" Target="slides/slide64.xml"/><Relationship Id="rId67" Type="http://schemas.openxmlformats.org/officeDocument/2006/relationships/slide" Target="slides/slide66.xml"/><Relationship Id="rId37" Type="http://schemas.openxmlformats.org/officeDocument/2006/relationships/slide" Target="slides/slide36.xml"/><Relationship Id="rId12" Type="http://schemas.openxmlformats.org/officeDocument/2006/relationships/slide" Target="slides/slide11.xml"/><Relationship Id="rId3" Type="http://schemas.openxmlformats.org/officeDocument/2006/relationships/slide" Target="slides/slide2.xml"/><Relationship Id="rId26" Type="http://schemas.openxmlformats.org/officeDocument/2006/relationships/slide" Target="slides/slide25.xml"/><Relationship Id="rId100" Type="http://schemas.openxmlformats.org/officeDocument/2006/relationships/slide" Target="slides/slide99.xml"/><Relationship Id="rId11" Type="http://schemas.openxmlformats.org/officeDocument/2006/relationships/slide" Target="slides/slide10.xml"/><Relationship Id="rId68" Type="http://schemas.openxmlformats.org/officeDocument/2006/relationships/slide" Target="slides/slide67.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93" Type="http://schemas.openxmlformats.org/officeDocument/2006/relationships/slide" Target="slides/slide92.xml"/><Relationship Id="rId78" Type="http://schemas.openxmlformats.org/officeDocument/2006/relationships/slide" Target="slides/slide77.xml"/><Relationship Id="rId15" Type="http://schemas.openxmlformats.org/officeDocument/2006/relationships/slide" Target="slides/slide14.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png"/><Relationship Id="rId3" Type="http://schemas.openxmlformats.org/officeDocument/2006/relationships/image" Target="../media/image42.png"/><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1.png"/><Relationship Id="rId3" Type="http://schemas.openxmlformats.org/officeDocument/2006/relationships/image" Target="../media/image42.png"/><Relationship Id="rId1" Type="http://schemas.openxmlformats.org/officeDocument/2006/relationships/image" Target="../media/image4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pict"/></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7.pict"/><Relationship Id="rId1" Type="http://schemas.openxmlformats.org/officeDocument/2006/relationships/image" Target="../media/image56.pict"/></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pict"/><Relationship Id="rId1" Type="http://schemas.openxmlformats.org/officeDocument/2006/relationships/image" Target="../media/image59.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Grp="1" noRot="1" noChangeAspect="1" noChangeArrowheads="1" noTextEdit="1"/>
          </p:cNvSpPr>
          <p:nvPr>
            <p:ph type="sldImg" idx="2"/>
          </p:nvPr>
        </p:nvSpPr>
        <p:spPr bwMode="auto">
          <a:xfrm>
            <a:off x="1181100" y="693738"/>
            <a:ext cx="4635500" cy="3476625"/>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931863" y="4403725"/>
            <a:ext cx="5133975" cy="4173538"/>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24738"/>
            <a:fld id="{96839885-78BD-5149-B358-3B51BBDB2CE0}" type="slidenum">
              <a:rPr lang="en-US"/>
              <a:pPr defTabSz="924738"/>
              <a:t>2</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7666" name="Rectangle 2"/>
          <p:cNvSpPr>
            <a:spLocks noGrp="1" noRot="1" noChangeAspect="1" noChangeArrowheads="1" noTextEdit="1"/>
          </p:cNvSpPr>
          <p:nvPr>
            <p:ph type="sldImg"/>
          </p:nvPr>
        </p:nvSpPr>
        <p:spPr>
          <a:xfrm>
            <a:off x="1167904" y="695809"/>
            <a:ext cx="4663513" cy="3477431"/>
          </a:xfrm>
          <a:ln/>
        </p:spPr>
      </p:sp>
      <p:sp>
        <p:nvSpPr>
          <p:cNvPr id="497667" name="Rectangle 3"/>
          <p:cNvSpPr>
            <a:spLocks noGrp="1" noChangeArrowheads="1"/>
          </p:cNvSpPr>
          <p:nvPr>
            <p:ph type="body" idx="1"/>
          </p:nvPr>
        </p:nvSpPr>
        <p:spPr>
          <a:xfrm>
            <a:off x="699770" y="4403564"/>
            <a:ext cx="5598160" cy="4171628"/>
          </a:xfrm>
          <a:noFill/>
          <a:ln/>
        </p:spPr>
        <p:txBody>
          <a:bodyPr lIns="92955" tIns="46478" rIns="92955" bIns="46478"/>
          <a:lstStyle/>
          <a:p>
            <a:r>
              <a:rPr lang="en-US">
                <a:latin typeface="Times New Roman" pitchFamily="-65" charset="0"/>
              </a:rPr>
              <a:t>EVS – What vocabularies are available? What is the concept code for a “term”? What synonyms for this term?</a:t>
            </a:r>
          </a:p>
          <a:p>
            <a:r>
              <a:rPr lang="en-US">
                <a:latin typeface="Times New Roman" pitchFamily="-65" charset="0"/>
              </a:rPr>
              <a:t>caDSR – What are the classes/attributes/associations registered for service X? What are the CDEs for service X? </a:t>
            </a:r>
          </a:p>
          <a:p>
            <a:r>
              <a:rPr lang="en-US">
                <a:latin typeface="Times New Roman" pitchFamily="-65" charset="0"/>
              </a:rPr>
              <a:t>Index Service – What is the model exposed? Where the service is located? What is the end-point for the service? It is the yellow pages for caGrid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9714"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26579F36-54FD-4942-98F7-799856BA6251}" type="slidenum">
              <a:rPr lang="en-US" sz="1200">
                <a:latin typeface="Arial" pitchFamily="-65" charset="0"/>
              </a:rPr>
              <a:pPr algn="r" defTabSz="928331"/>
              <a:t>12</a:t>
            </a:fld>
            <a:endParaRPr lang="en-US" sz="1200" dirty="0">
              <a:latin typeface="Arial" pitchFamily="-65" charset="0"/>
            </a:endParaRPr>
          </a:p>
        </p:txBody>
      </p:sp>
      <p:sp>
        <p:nvSpPr>
          <p:cNvPr id="499715" name="Rectangle 2"/>
          <p:cNvSpPr>
            <a:spLocks noGrp="1" noRot="1" noChangeAspect="1" noChangeArrowheads="1" noTextEdit="1"/>
          </p:cNvSpPr>
          <p:nvPr>
            <p:ph type="sldImg"/>
          </p:nvPr>
        </p:nvSpPr>
        <p:spPr>
          <a:xfrm>
            <a:off x="1167904" y="695809"/>
            <a:ext cx="4663513" cy="3477431"/>
          </a:xfrm>
          <a:ln/>
        </p:spPr>
      </p:sp>
      <p:sp>
        <p:nvSpPr>
          <p:cNvPr id="499716"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62"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6473B05E-AE2C-E44F-9B31-95DBB4B62F61}" type="slidenum">
              <a:rPr lang="en-US" sz="1200">
                <a:latin typeface="Arial" pitchFamily="-65" charset="0"/>
              </a:rPr>
              <a:pPr algn="r" defTabSz="928331"/>
              <a:t>13</a:t>
            </a:fld>
            <a:endParaRPr lang="en-US" sz="1200" dirty="0">
              <a:latin typeface="Arial" pitchFamily="-65" charset="0"/>
            </a:endParaRPr>
          </a:p>
        </p:txBody>
      </p:sp>
      <p:sp>
        <p:nvSpPr>
          <p:cNvPr id="501763" name="Rectangle 2"/>
          <p:cNvSpPr>
            <a:spLocks noGrp="1" noRot="1" noChangeAspect="1" noChangeArrowheads="1" noTextEdit="1"/>
          </p:cNvSpPr>
          <p:nvPr>
            <p:ph type="sldImg"/>
          </p:nvPr>
        </p:nvSpPr>
        <p:spPr>
          <a:xfrm>
            <a:off x="1167904" y="695809"/>
            <a:ext cx="4663513" cy="3477431"/>
          </a:xfrm>
          <a:ln/>
        </p:spPr>
      </p:sp>
      <p:sp>
        <p:nvSpPr>
          <p:cNvPr id="501764"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How can one find multiple resources?</a:t>
            </a:r>
          </a:p>
          <a:p>
            <a:pPr eaLnBrk="1" hangingPunct="1"/>
            <a:r>
              <a:rPr lang="en-GB">
                <a:latin typeface="Times New Roman" pitchFamily="-65" charset="0"/>
              </a:rPr>
              <a:t>How can one find info on things like “Gene”/”Protein”? </a:t>
            </a:r>
          </a:p>
          <a:p>
            <a:pPr eaLnBrk="1" hangingPunct="1"/>
            <a:r>
              <a:rPr lang="en-GB">
                <a:latin typeface="Times New Roman" pitchFamily="-65" charset="0"/>
              </a:rPr>
              <a:t>How can one query resources with restrictive criteria?</a:t>
            </a:r>
          </a:p>
          <a:p>
            <a:pPr eaLnBrk="1" hangingPunct="1"/>
            <a:endParaRPr lang="en-GB">
              <a:latin typeface="Times New Roman" pitchFamily="-6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381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ABFEAD39-DB56-644E-96C7-E429EF7F21C4}" type="slidenum">
              <a:rPr lang="en-US" sz="1200">
                <a:latin typeface="Arial" pitchFamily="-65" charset="0"/>
              </a:rPr>
              <a:pPr algn="r" defTabSz="928331"/>
              <a:t>14</a:t>
            </a:fld>
            <a:endParaRPr lang="en-US" sz="1200" dirty="0">
              <a:latin typeface="Arial" pitchFamily="-65" charset="0"/>
            </a:endParaRPr>
          </a:p>
        </p:txBody>
      </p:sp>
      <p:sp>
        <p:nvSpPr>
          <p:cNvPr id="503811" name="Rectangle 2"/>
          <p:cNvSpPr>
            <a:spLocks noGrp="1" noRot="1" noChangeAspect="1" noChangeArrowheads="1" noTextEdit="1"/>
          </p:cNvSpPr>
          <p:nvPr>
            <p:ph type="sldImg"/>
          </p:nvPr>
        </p:nvSpPr>
        <p:spPr>
          <a:xfrm>
            <a:off x="1167904" y="695809"/>
            <a:ext cx="4663513" cy="3477431"/>
          </a:xfrm>
          <a:ln/>
        </p:spPr>
      </p:sp>
      <p:sp>
        <p:nvSpPr>
          <p:cNvPr id="503812"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585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E8619B74-A9EE-E741-9E3C-29C896D569F7}" type="slidenum">
              <a:rPr lang="en-US" sz="1200">
                <a:latin typeface="Arial" pitchFamily="-65" charset="0"/>
              </a:rPr>
              <a:pPr algn="r" defTabSz="928331"/>
              <a:t>15</a:t>
            </a:fld>
            <a:endParaRPr lang="en-US" sz="1200" dirty="0">
              <a:latin typeface="Arial" pitchFamily="-65" charset="0"/>
            </a:endParaRPr>
          </a:p>
        </p:txBody>
      </p:sp>
      <p:sp>
        <p:nvSpPr>
          <p:cNvPr id="505859" name="Rectangle 2"/>
          <p:cNvSpPr>
            <a:spLocks noGrp="1" noRot="1" noChangeAspect="1" noChangeArrowheads="1" noTextEdit="1"/>
          </p:cNvSpPr>
          <p:nvPr>
            <p:ph type="sldImg"/>
          </p:nvPr>
        </p:nvSpPr>
        <p:spPr>
          <a:xfrm>
            <a:off x="1167904" y="695809"/>
            <a:ext cx="4663513" cy="3477431"/>
          </a:xfrm>
          <a:ln/>
        </p:spPr>
      </p:sp>
      <p:sp>
        <p:nvSpPr>
          <p:cNvPr id="505860"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7906" name="Rectangle 2"/>
          <p:cNvSpPr>
            <a:spLocks noGrp="1" noRot="1" noChangeAspect="1" noChangeArrowheads="1" noTextEdit="1"/>
          </p:cNvSpPr>
          <p:nvPr>
            <p:ph type="sldImg"/>
          </p:nvPr>
        </p:nvSpPr>
        <p:spPr>
          <a:xfrm>
            <a:off x="1167904" y="695809"/>
            <a:ext cx="4663513" cy="3477431"/>
          </a:xfrm>
          <a:ln/>
        </p:spPr>
      </p:sp>
      <p:sp>
        <p:nvSpPr>
          <p:cNvPr id="507907"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EVSGridServiceClient (you will see in Session 3)</a:t>
            </a:r>
          </a:p>
          <a:p>
            <a:endParaRPr lang="en-GB">
              <a:latin typeface="Times New Roman" pitchFamily="-65"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9954" name="Rectangle 2"/>
          <p:cNvSpPr>
            <a:spLocks noGrp="1" noRot="1" noChangeAspect="1" noChangeArrowheads="1" noTextEdit="1"/>
          </p:cNvSpPr>
          <p:nvPr>
            <p:ph type="sldImg"/>
          </p:nvPr>
        </p:nvSpPr>
        <p:spPr>
          <a:xfrm>
            <a:off x="1167904" y="695809"/>
            <a:ext cx="4663513" cy="3477431"/>
          </a:xfrm>
          <a:ln/>
        </p:spPr>
      </p:sp>
      <p:sp>
        <p:nvSpPr>
          <p:cNvPr id="509955"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02" name="Rectangle 2"/>
          <p:cNvSpPr>
            <a:spLocks noGrp="1" noRot="1" noChangeAspect="1" noChangeArrowheads="1" noTextEdit="1"/>
          </p:cNvSpPr>
          <p:nvPr>
            <p:ph type="sldImg"/>
          </p:nvPr>
        </p:nvSpPr>
        <p:spPr>
          <a:xfrm>
            <a:off x="1167904" y="695809"/>
            <a:ext cx="4663513" cy="3477431"/>
          </a:xfrm>
          <a:ln/>
        </p:spPr>
      </p:sp>
      <p:sp>
        <p:nvSpPr>
          <p:cNvPr id="512003"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DiscoveryClient to interact with Index Service and discover a service for a given criteria. It is a “Concept Code” in this case.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4050" name="Rectangle 2"/>
          <p:cNvSpPr>
            <a:spLocks noGrp="1" noRot="1" noChangeAspect="1" noChangeArrowheads="1" noTextEdit="1"/>
          </p:cNvSpPr>
          <p:nvPr>
            <p:ph type="sldImg"/>
          </p:nvPr>
        </p:nvSpPr>
        <p:spPr>
          <a:xfrm>
            <a:off x="1167904" y="695809"/>
            <a:ext cx="4663513" cy="3477431"/>
          </a:xfrm>
          <a:ln/>
        </p:spPr>
      </p:sp>
      <p:sp>
        <p:nvSpPr>
          <p:cNvPr id="514051"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6098" name="Rectangle 2"/>
          <p:cNvSpPr>
            <a:spLocks noGrp="1" noRot="1" noChangeAspect="1" noChangeArrowheads="1" noTextEdit="1"/>
          </p:cNvSpPr>
          <p:nvPr>
            <p:ph type="sldImg"/>
          </p:nvPr>
        </p:nvSpPr>
        <p:spPr>
          <a:xfrm>
            <a:off x="1167904" y="695809"/>
            <a:ext cx="4663513" cy="3477431"/>
          </a:xfrm>
          <a:ln/>
        </p:spPr>
      </p:sp>
      <p:sp>
        <p:nvSpPr>
          <p:cNvPr id="516099"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Retrieve the model exposed by services.</a:t>
            </a:r>
          </a:p>
          <a:p>
            <a:endParaRPr lang="en-GB">
              <a:latin typeface="Times New Roman" pitchFamily="-65"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EBF0EDE-07C6-F342-AD41-2C8477749692}" type="slidenum">
              <a:rPr lang="en-US"/>
              <a:pPr/>
              <a:t>3</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8146" name="Rectangle 2"/>
          <p:cNvSpPr>
            <a:spLocks noGrp="1" noRot="1" noChangeAspect="1" noChangeArrowheads="1" noTextEdit="1"/>
          </p:cNvSpPr>
          <p:nvPr>
            <p:ph type="sldImg"/>
          </p:nvPr>
        </p:nvSpPr>
        <p:spPr>
          <a:xfrm>
            <a:off x="1167904" y="695809"/>
            <a:ext cx="4663513" cy="3477431"/>
          </a:xfrm>
          <a:ln/>
        </p:spPr>
      </p:sp>
      <p:sp>
        <p:nvSpPr>
          <p:cNvPr id="518147"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DON’T READ IT. Just to prove it is programmatically possible to do so.</a:t>
            </a:r>
          </a:p>
          <a:p>
            <a:endParaRPr lang="en-GB">
              <a:latin typeface="Times New Roman" pitchFamily="-65" charset="0"/>
            </a:endParaRPr>
          </a:p>
          <a:p>
            <a:r>
              <a:rPr lang="en-GB">
                <a:latin typeface="Times New Roman" pitchFamily="-65" charset="0"/>
              </a:rPr>
              <a:t>Get an intersection of two models and find </a:t>
            </a:r>
            <a:r>
              <a:rPr lang="en-US">
                <a:latin typeface="Times New Roman" pitchFamily="-65" charset="0"/>
              </a:rPr>
              <a:t>semantically equivalent attributes using Common Data Elements (CDEs).</a:t>
            </a:r>
          </a:p>
          <a:p>
            <a:endParaRPr lang="en-GB">
              <a:latin typeface="Times New Roman" pitchFamily="-65"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xfrm>
            <a:off x="1167904" y="695809"/>
            <a:ext cx="4663513" cy="3477431"/>
          </a:xfrm>
          <a:ln/>
        </p:spPr>
      </p:sp>
      <p:sp>
        <p:nvSpPr>
          <p:cNvPr id="520195"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More on next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xfrm>
            <a:off x="1167904" y="695809"/>
            <a:ext cx="4663513" cy="3477431"/>
          </a:xfrm>
          <a:ln/>
        </p:spPr>
      </p:sp>
      <p:sp>
        <p:nvSpPr>
          <p:cNvPr id="522243"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xfrm>
            <a:off x="1167904" y="695809"/>
            <a:ext cx="4663513" cy="3477431"/>
          </a:xfrm>
          <a:ln/>
        </p:spPr>
      </p:sp>
      <p:sp>
        <p:nvSpPr>
          <p:cNvPr id="524291"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caBIG Query Language (you will see in Session 3)</a:t>
            </a:r>
          </a:p>
          <a:p>
            <a:endParaRPr lang="en-GB">
              <a:latin typeface="Times New Roman" pitchFamily="-65"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xfrm>
            <a:off x="1167904" y="695809"/>
            <a:ext cx="4663513" cy="3477431"/>
          </a:xfrm>
          <a:ln/>
        </p:spPr>
      </p:sp>
      <p:sp>
        <p:nvSpPr>
          <p:cNvPr id="526339"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DataServiceClient (you will see in Session 3)</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167904" y="695809"/>
            <a:ext cx="4663513" cy="3477431"/>
          </a:xfrm>
          <a:ln/>
        </p:spPr>
      </p:sp>
      <p:sp>
        <p:nvSpPr>
          <p:cNvPr id="528387"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1167904" y="695809"/>
            <a:ext cx="4663513" cy="3477431"/>
          </a:xfrm>
          <a:ln/>
        </p:spPr>
      </p:sp>
      <p:sp>
        <p:nvSpPr>
          <p:cNvPr id="530435"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What we know so far?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1167904" y="695809"/>
            <a:ext cx="4663513" cy="3477431"/>
          </a:xfrm>
          <a:ln/>
        </p:spPr>
      </p:sp>
      <p:sp>
        <p:nvSpPr>
          <p:cNvPr id="532483"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Use two differently named attributes to “join”/intersect two different models to gather more information.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167904" y="695809"/>
            <a:ext cx="4663513" cy="3477431"/>
          </a:xfrm>
          <a:ln/>
        </p:spPr>
      </p:sp>
      <p:sp>
        <p:nvSpPr>
          <p:cNvPr id="534531"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xfrm>
            <a:off x="1167904" y="695809"/>
            <a:ext cx="4663513" cy="3477431"/>
          </a:xfrm>
          <a:ln/>
        </p:spPr>
      </p:sp>
      <p:sp>
        <p:nvSpPr>
          <p:cNvPr id="536579"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12BE6965-AF4D-FF4D-8C4E-2D0CBDE79803}" type="slidenum">
              <a:rPr lang="en-US"/>
              <a:pPr/>
              <a:t>4</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xfrm>
            <a:off x="1167904" y="695809"/>
            <a:ext cx="4663513" cy="3477431"/>
          </a:xfrm>
          <a:ln/>
        </p:spPr>
      </p:sp>
      <p:sp>
        <p:nvSpPr>
          <p:cNvPr id="538627"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7674EF13-352D-5240-ADCA-CB6F2FB944D2}" type="slidenum">
              <a:rPr lang="en-US" sz="1200">
                <a:latin typeface="Arial" pitchFamily="-65" charset="0"/>
              </a:rPr>
              <a:pPr algn="r" defTabSz="928331"/>
              <a:t>32</a:t>
            </a:fld>
            <a:endParaRPr lang="en-US" sz="1200" dirty="0">
              <a:latin typeface="Arial" pitchFamily="-65" charset="0"/>
            </a:endParaRPr>
          </a:p>
        </p:txBody>
      </p:sp>
      <p:sp>
        <p:nvSpPr>
          <p:cNvPr id="540675" name="Rectangle 2"/>
          <p:cNvSpPr>
            <a:spLocks noGrp="1" noRot="1" noChangeAspect="1" noChangeArrowheads="1" noTextEdit="1"/>
          </p:cNvSpPr>
          <p:nvPr>
            <p:ph type="sldImg"/>
          </p:nvPr>
        </p:nvSpPr>
        <p:spPr>
          <a:xfrm>
            <a:off x="1167904" y="695809"/>
            <a:ext cx="4663513" cy="3477431"/>
          </a:xfrm>
          <a:ln/>
        </p:spPr>
      </p:sp>
      <p:sp>
        <p:nvSpPr>
          <p:cNvPr id="540676"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See how the guidelines and steps in demo are related.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66284" y="695809"/>
            <a:ext cx="4663514" cy="3477431"/>
          </a:xfrm>
          <a:ln/>
        </p:spPr>
      </p:sp>
      <p:sp>
        <p:nvSpPr>
          <p:cNvPr id="46083" name="Rectangle 3"/>
          <p:cNvSpPr>
            <a:spLocks noGrp="1" noChangeArrowheads="1"/>
          </p:cNvSpPr>
          <p:nvPr>
            <p:ph type="body" idx="1"/>
          </p:nvPr>
        </p:nvSpPr>
        <p:spPr>
          <a:xfrm>
            <a:off x="933027" y="4403564"/>
            <a:ext cx="5131647" cy="4171628"/>
          </a:xfrm>
          <a:noFill/>
          <a:ln/>
        </p:spPr>
        <p:txBody>
          <a:bodyPr/>
          <a:lstStyle/>
          <a:p>
            <a:pPr marL="232486" indent="-232486">
              <a:lnSpc>
                <a:spcPct val="80000"/>
              </a:lnSpc>
            </a:pPr>
            <a:r>
              <a:rPr lang="en-US" sz="800" dirty="0">
                <a:latin typeface="Arial" pitchFamily="-65" charset="0"/>
              </a:rPr>
              <a:t>Why model?</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Short answer is it is absolutely required and the first step in the caCORE process is to draw your system/project domain in UML. * The model, when semantically annotated and combined with service metadata becomes the foundation that allows the grid and grid services to programmatically discover and combine relevant information from different data services. This has to be done early and well and updated as you update your data service</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Remember the model is not just for your application but for interoperability with others.</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In addition is helps by</a:t>
            </a:r>
          </a:p>
          <a:p>
            <a:pPr marL="697459" lvl="1" indent="-232486">
              <a:lnSpc>
                <a:spcPct val="80000"/>
              </a:lnSpc>
            </a:pPr>
            <a:r>
              <a:rPr lang="en-US" sz="900" b="1" dirty="0">
                <a:latin typeface="Arial" pitchFamily="-65" charset="0"/>
              </a:rPr>
              <a:t>Helps you visualize a system</a:t>
            </a:r>
          </a:p>
          <a:p>
            <a:pPr marL="697459" lvl="1" indent="-232486">
              <a:lnSpc>
                <a:spcPct val="80000"/>
              </a:lnSpc>
            </a:pPr>
            <a:r>
              <a:rPr lang="en-US" sz="900" b="1" dirty="0">
                <a:latin typeface="Arial" pitchFamily="-65" charset="0"/>
              </a:rPr>
              <a:t>Permits you to specify the structure or behavior of a system</a:t>
            </a:r>
          </a:p>
          <a:p>
            <a:pPr marL="697459" lvl="1" indent="-232486">
              <a:lnSpc>
                <a:spcPct val="80000"/>
              </a:lnSpc>
            </a:pPr>
            <a:r>
              <a:rPr lang="en-US" sz="900" b="1" dirty="0">
                <a:latin typeface="Arial" pitchFamily="-65" charset="0"/>
              </a:rPr>
              <a:t>Guides you in constructing a system</a:t>
            </a:r>
          </a:p>
          <a:p>
            <a:pPr marL="697459" lvl="1" indent="-232486">
              <a:lnSpc>
                <a:spcPct val="80000"/>
              </a:lnSpc>
            </a:pPr>
            <a:r>
              <a:rPr lang="en-US" sz="900" b="1" dirty="0">
                <a:latin typeface="Arial" pitchFamily="-65" charset="0"/>
              </a:rPr>
              <a:t>Documents the decisions you have made</a:t>
            </a:r>
          </a:p>
          <a:p>
            <a:pPr marL="697459" lvl="1"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Additional reasons are:</a:t>
            </a:r>
          </a:p>
          <a:p>
            <a:pPr marL="232486" indent="-232486">
              <a:lnSpc>
                <a:spcPct val="80000"/>
              </a:lnSpc>
            </a:pPr>
            <a:r>
              <a:rPr lang="en-US" sz="1000" b="1" dirty="0">
                <a:latin typeface="Arial" pitchFamily="-65" charset="0"/>
              </a:rPr>
              <a:t>Build models of complex systems because they are difficult to comprehend in their entirety </a:t>
            </a:r>
          </a:p>
          <a:p>
            <a:pPr marL="232486" indent="-232486">
              <a:lnSpc>
                <a:spcPct val="80000"/>
              </a:lnSpc>
            </a:pPr>
            <a:r>
              <a:rPr lang="en-US" sz="1000" b="1" dirty="0">
                <a:latin typeface="Arial" pitchFamily="-65" charset="0"/>
              </a:rPr>
              <a:t>Build models to better understand the system you are developing.</a:t>
            </a:r>
          </a:p>
          <a:p>
            <a:pPr marL="232486" indent="-232486">
              <a:lnSpc>
                <a:spcPct val="80000"/>
              </a:lnSpc>
            </a:pPr>
            <a:r>
              <a:rPr lang="en-US" sz="1000" b="1" dirty="0">
                <a:latin typeface="Arial" pitchFamily="-65" charset="0"/>
              </a:rPr>
              <a:t>The caBIG process and architecture is model driven, it is required for interoperability and silver level compliance</a:t>
            </a: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There are three parts to the system model: the logical model, data model, and data mapping model.  The logical model describes the target domain and should be created in the logical package.* The Data Model describes the database schema* and the Object relational mapping maps classes to object. All of these are drawn in UML. Throughout this presentation, the terms “logical model”, “domain model” and “object model” are used interchangeably.*</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caCORE SDK tools impose modeling guidelines* such as</a:t>
            </a:r>
          </a:p>
          <a:p>
            <a:pPr marL="697459" lvl="1" indent="-232486">
              <a:lnSpc>
                <a:spcPct val="80000"/>
              </a:lnSpc>
            </a:pPr>
            <a:r>
              <a:rPr lang="en-US" sz="800" b="1" dirty="0">
                <a:latin typeface="Arial" pitchFamily="-65" charset="0"/>
              </a:rPr>
              <a:t>Java naming conventions*</a:t>
            </a:r>
          </a:p>
          <a:p>
            <a:pPr marL="697459" lvl="1" indent="-232486">
              <a:lnSpc>
                <a:spcPct val="80000"/>
              </a:lnSpc>
            </a:pPr>
            <a:r>
              <a:rPr lang="en-US" sz="800" dirty="0">
                <a:latin typeface="Arial" pitchFamily="-65" charset="0"/>
              </a:rPr>
              <a:t>Package rules*</a:t>
            </a:r>
          </a:p>
          <a:p>
            <a:pPr marL="697459" lvl="1" indent="-232486">
              <a:lnSpc>
                <a:spcPct val="80000"/>
              </a:lnSpc>
            </a:pPr>
            <a:r>
              <a:rPr lang="en-US" sz="800" dirty="0">
                <a:latin typeface="Arial" pitchFamily="-65" charset="0"/>
              </a:rPr>
              <a:t>Element constraints*</a:t>
            </a:r>
          </a:p>
          <a:p>
            <a:pPr marL="232486" indent="-232486">
              <a:lnSpc>
                <a:spcPct val="80000"/>
              </a:lnSpc>
            </a:pPr>
            <a:r>
              <a:rPr lang="en-US" sz="800" dirty="0">
                <a:latin typeface="Arial" pitchFamily="-65" charset="0"/>
              </a:rPr>
              <a:t>For Example, *</a:t>
            </a:r>
          </a:p>
          <a:p>
            <a:pPr marL="697459" lvl="1" indent="-232486">
              <a:lnSpc>
                <a:spcPct val="80000"/>
              </a:lnSpc>
            </a:pPr>
            <a:r>
              <a:rPr lang="en-US" sz="800" dirty="0">
                <a:latin typeface="Arial" pitchFamily="-65" charset="0"/>
              </a:rPr>
              <a:t>*Only UML class diagram elements may be used</a:t>
            </a:r>
          </a:p>
          <a:p>
            <a:pPr marL="697459" lvl="1" indent="-232486">
              <a:lnSpc>
                <a:spcPct val="80000"/>
              </a:lnSpc>
            </a:pPr>
            <a:r>
              <a:rPr lang="en-US" sz="800" dirty="0">
                <a:latin typeface="Arial" pitchFamily="-65" charset="0"/>
              </a:rPr>
              <a:t>*Cannot use interface, object, etc.</a:t>
            </a:r>
          </a:p>
          <a:p>
            <a:pPr marL="232486" indent="-232486">
              <a:lnSpc>
                <a:spcPct val="80000"/>
              </a:lnSpc>
            </a:pPr>
            <a:r>
              <a:rPr lang="en-US" sz="800" dirty="0">
                <a:latin typeface="Arial" pitchFamily="-65" charset="0"/>
              </a:rPr>
              <a:t>Detailed instructions on creating diagrams in UML can be found in the SDK Programmer’s Guide.</a:t>
            </a:r>
          </a:p>
          <a:p>
            <a:pPr marL="232486" indent="-232486">
              <a:lnSpc>
                <a:spcPct val="80000"/>
              </a:lnSpc>
            </a:pPr>
            <a:endParaRPr lang="en-GB" sz="900" dirty="0">
              <a:latin typeface="Arial" pitchFamily="-65"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963744" y="8805518"/>
            <a:ext cx="3032337" cy="463872"/>
          </a:xfrm>
          <a:prstGeom prst="rect">
            <a:avLst/>
          </a:prstGeom>
          <a:noFill/>
          <a:ln>
            <a:miter lim="800000"/>
            <a:headEnd/>
            <a:tailEnd/>
          </a:ln>
        </p:spPr>
        <p:txBody>
          <a:bodyPr>
            <a:prstTxWarp prst="textNoShape">
              <a:avLst/>
            </a:prstTxWarp>
          </a:bodyPr>
          <a:lstStyle/>
          <a:p>
            <a:fld id="{2D1BE4DE-3BEB-2B4B-ADB4-FA995C7D253A}" type="slidenum">
              <a:rPr lang="en-US"/>
              <a:pPr/>
              <a:t>34</a:t>
            </a:fld>
            <a:endParaRPr lang="en-US"/>
          </a:p>
        </p:txBody>
      </p:sp>
      <p:sp>
        <p:nvSpPr>
          <p:cNvPr id="47107" name="Rectangle 2"/>
          <p:cNvSpPr>
            <a:spLocks noGrp="1" noRot="1" noChangeAspect="1" noChangeArrowheads="1" noTextEdit="1"/>
          </p:cNvSpPr>
          <p:nvPr>
            <p:ph type="sldImg"/>
          </p:nvPr>
        </p:nvSpPr>
        <p:spPr>
          <a:xfrm>
            <a:off x="1166284" y="695809"/>
            <a:ext cx="4663514" cy="3477431"/>
          </a:xfrm>
          <a:ln/>
        </p:spPr>
      </p:sp>
      <p:sp>
        <p:nvSpPr>
          <p:cNvPr id="47108" name="Rectangle 3"/>
          <p:cNvSpPr>
            <a:spLocks noGrp="1" noChangeArrowheads="1"/>
          </p:cNvSpPr>
          <p:nvPr>
            <p:ph type="body" idx="1"/>
          </p:nvPr>
        </p:nvSpPr>
        <p:spPr>
          <a:xfrm>
            <a:off x="933027" y="4403564"/>
            <a:ext cx="5131647" cy="4171628"/>
          </a:xfrm>
          <a:noFill/>
          <a:ln/>
        </p:spPr>
        <p:txBody>
          <a:bodyPr/>
          <a:lstStyle/>
          <a:p>
            <a:pPr eaLnBrk="1" hangingPunct="1"/>
            <a:r>
              <a:rPr lang="en-US">
                <a:latin typeface="Arial" pitchFamily="-65" charset="0"/>
              </a:rPr>
              <a:t>Visualizing: Communicating conceptual models to others is prone to error unless everyone involved speaks the same language. There are things about a software system you can’t understand unless you build models. An explicit model facilitates communication.</a:t>
            </a:r>
          </a:p>
          <a:p>
            <a:pPr eaLnBrk="1" hangingPunct="1"/>
            <a:r>
              <a:rPr lang="en-US">
                <a:latin typeface="Arial" pitchFamily="-65" charset="0"/>
              </a:rPr>
              <a:t>Specifying: UML allows you to build models that are precise, unambiguous and complete. There are many UML diagram types. </a:t>
            </a:r>
            <a:r>
              <a:rPr lang="en-US">
                <a:latin typeface="Arial" pitchFamily="-65" charset="0"/>
                <a:sym typeface="Wingdings" pitchFamily="-65" charset="2"/>
              </a:rPr>
              <a:t>caCORE utilizes one diagram type: </a:t>
            </a:r>
            <a:r>
              <a:rPr lang="en-US">
                <a:latin typeface="Arial" pitchFamily="-65" charset="0"/>
              </a:rPr>
              <a:t>UML Class Diagram</a:t>
            </a:r>
          </a:p>
          <a:p>
            <a:pPr eaLnBrk="1" hangingPunct="1"/>
            <a:r>
              <a:rPr lang="en-US">
                <a:latin typeface="Arial" pitchFamily="-65" charset="0"/>
              </a:rPr>
              <a:t>Constructing: UML models can be directly connected to a variety of programming languages. Maps to Java, C++, Visual Basic, etc. Tables in a RDBMS or persistent store in an OODBMS Permits forward engineering Permits reverse engineering</a:t>
            </a:r>
          </a:p>
          <a:p>
            <a:pPr eaLnBrk="1" hangingPunct="1"/>
            <a:r>
              <a:rPr lang="en-US">
                <a:latin typeface="Arial" pitchFamily="-65" charset="0"/>
              </a:rPr>
              <a:t>Documenting: The UML addresses documentation of system architecture, requirements, tests, project planning, and release management.</a:t>
            </a:r>
          </a:p>
          <a:p>
            <a:pPr eaLnBrk="1" hangingPunct="1"/>
            <a:endParaRPr lang="en-US">
              <a:latin typeface="Arial" pitchFamily="-65" charset="0"/>
            </a:endParaRPr>
          </a:p>
          <a:p>
            <a:pPr eaLnBrk="1" hangingPunct="1"/>
            <a:r>
              <a:rPr lang="en-US">
                <a:latin typeface="Arial" pitchFamily="-65" charset="0"/>
              </a:rPr>
              <a:t>There are many UML diagram types, however caCORE utilizes one diagram type – the UML Class Diagram</a:t>
            </a:r>
          </a:p>
          <a:p>
            <a:pPr eaLnBrk="1" hangingPunct="1"/>
            <a:endParaRPr lang="en-US">
              <a:latin typeface="Arial" pitchFamily="-65" charset="0"/>
            </a:endParaRPr>
          </a:p>
          <a:p>
            <a:pPr eaLnBrk="1" hangingPunct="1"/>
            <a:r>
              <a:rPr lang="en-US">
                <a:latin typeface="Arial" pitchFamily="-65" charset="0"/>
              </a:rPr>
              <a:t>Throughout this presentation we only talk about the logical model the most critical one to get right for caBIG , the terms “logical model”, “domain model” and “object model” are used interchangeably.*</a:t>
            </a:r>
          </a:p>
          <a:p>
            <a:pPr eaLnBrk="1" hangingPunct="1"/>
            <a:endParaRPr lang="en-US">
              <a:latin typeface="Arial" pitchFamily="-65" charset="0"/>
            </a:endParaRPr>
          </a:p>
          <a:p>
            <a:pPr eaLnBrk="1" hangingPunct="1"/>
            <a:endParaRPr lang="en-US">
              <a:latin typeface="Arial" pitchFamily="-65"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66284" y="695809"/>
            <a:ext cx="4661894" cy="3477431"/>
          </a:xfrm>
          <a:ln/>
        </p:spPr>
      </p:sp>
      <p:sp>
        <p:nvSpPr>
          <p:cNvPr id="48131" name="Rectangle 3"/>
          <p:cNvSpPr>
            <a:spLocks noGrp="1" noChangeArrowheads="1"/>
          </p:cNvSpPr>
          <p:nvPr>
            <p:ph type="body" idx="1"/>
          </p:nvPr>
        </p:nvSpPr>
        <p:spPr>
          <a:xfrm>
            <a:off x="933027" y="4403564"/>
            <a:ext cx="5131647" cy="4171628"/>
          </a:xfrm>
          <a:noFill/>
          <a:ln/>
        </p:spPr>
        <p:txBody>
          <a:bodyPr/>
          <a:lstStyle/>
          <a:p>
            <a:r>
              <a:rPr lang="en-US">
                <a:latin typeface="Arial" pitchFamily="-65" charset="0"/>
              </a:rPr>
              <a:t>UML addresses documentation of system architecture, requirements, tests, project planning, and release management.</a:t>
            </a:r>
          </a:p>
          <a:p>
            <a:endParaRPr lang="en-US">
              <a:latin typeface="Arial" pitchFamily="-65" charset="0"/>
            </a:endParaRPr>
          </a:p>
          <a:p>
            <a:r>
              <a:rPr lang="en-US">
                <a:latin typeface="Arial" pitchFamily="-65" charset="0"/>
              </a:rPr>
              <a:t>Example UML diagrams include: </a:t>
            </a:r>
          </a:p>
          <a:p>
            <a:r>
              <a:rPr lang="en-US">
                <a:latin typeface="Arial" pitchFamily="-65" charset="0"/>
              </a:rPr>
              <a:t>Use Case Diagrams</a:t>
            </a:r>
          </a:p>
          <a:p>
            <a:r>
              <a:rPr lang="en-US">
                <a:latin typeface="Arial" pitchFamily="-65" charset="0"/>
              </a:rPr>
              <a:t>Deployment Diagrams</a:t>
            </a:r>
          </a:p>
          <a:p>
            <a:r>
              <a:rPr lang="en-US">
                <a:latin typeface="Arial" pitchFamily="-65" charset="0"/>
              </a:rPr>
              <a:t>Sequence Diagrams</a:t>
            </a:r>
          </a:p>
          <a:p>
            <a:r>
              <a:rPr lang="en-US">
                <a:latin typeface="Arial" pitchFamily="-65" charset="0"/>
              </a:rPr>
              <a:t>Class Diagrams</a:t>
            </a:r>
          </a:p>
          <a:p>
            <a:endParaRPr lang="en-US">
              <a:latin typeface="Arial" pitchFamily="-65" charset="0"/>
            </a:endParaRPr>
          </a:p>
          <a:p>
            <a:r>
              <a:rPr lang="en-US">
                <a:latin typeface="Arial" pitchFamily="-65" charset="0"/>
              </a:rPr>
              <a:t>As stated before, caCORE utilizes only the class diagrams which will be the focus of our training today.</a:t>
            </a:r>
          </a:p>
          <a:p>
            <a:endParaRPr lang="en-US">
              <a:latin typeface="Arial" pitchFamily="-65"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3963744" y="8805518"/>
            <a:ext cx="3032337" cy="463872"/>
          </a:xfrm>
          <a:prstGeom prst="rect">
            <a:avLst/>
          </a:prstGeom>
          <a:noFill/>
          <a:ln>
            <a:miter lim="800000"/>
            <a:headEnd/>
            <a:tailEnd/>
          </a:ln>
        </p:spPr>
        <p:txBody>
          <a:bodyPr>
            <a:prstTxWarp prst="textNoShape">
              <a:avLst/>
            </a:prstTxWarp>
          </a:bodyPr>
          <a:lstStyle/>
          <a:p>
            <a:fld id="{EFA629F3-65AB-C64C-8FE1-FADB5A3D35BF}" type="slidenum">
              <a:rPr lang="en-US"/>
              <a:pPr/>
              <a:t>36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765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17DB059F-37DA-1D43-95C7-16C9DC2E27D5}" type="slidenum">
              <a:rPr lang="en-US" sz="1200"/>
              <a:pPr algn="r">
                <a:spcBef>
                  <a:spcPct val="0"/>
                </a:spcBef>
              </a:pPr>
              <a:t>37</a:t>
            </a:fld>
            <a:endParaRPr lang="en-US" sz="1200" dirty="0"/>
          </a:p>
        </p:txBody>
      </p:sp>
      <p:sp>
        <p:nvSpPr>
          <p:cNvPr id="667651" name="Rectangle 2"/>
          <p:cNvSpPr>
            <a:spLocks noGrp="1" noRot="1" noChangeAspect="1" noChangeArrowheads="1" noTextEdit="1"/>
          </p:cNvSpPr>
          <p:nvPr>
            <p:ph type="sldImg"/>
          </p:nvPr>
        </p:nvSpPr>
        <p:spPr>
          <a:xfrm>
            <a:off x="1166284" y="695809"/>
            <a:ext cx="4663514" cy="3477431"/>
          </a:xfrm>
          <a:ln/>
        </p:spPr>
      </p:sp>
      <p:sp>
        <p:nvSpPr>
          <p:cNvPr id="667652" name="Rectangle 3"/>
          <p:cNvSpPr>
            <a:spLocks noGrp="1" noChangeArrowheads="1"/>
          </p:cNvSpPr>
          <p:nvPr>
            <p:ph type="body" idx="1"/>
          </p:nvPr>
        </p:nvSpPr>
        <p:spPr>
          <a:xfrm>
            <a:off x="933027" y="4403564"/>
            <a:ext cx="5131647" cy="4171628"/>
          </a:xfrm>
          <a:noFill/>
          <a:ln/>
        </p:spPr>
        <p:txBody>
          <a:bodyPr/>
          <a:lstStyle/>
          <a:p>
            <a:pPr eaLnBrk="1" hangingPunct="1"/>
            <a:r>
              <a:rPr lang="en-US"/>
              <a:t>caBIG relies on the metadata housed in caDSR for interoperability.</a:t>
            </a:r>
          </a:p>
          <a:p>
            <a:pPr eaLnBrk="1" hangingPunct="1"/>
            <a:endParaRPr lang="en-US"/>
          </a:p>
          <a:p>
            <a:pPr eaLnBrk="1" hangingPunct="1"/>
            <a:r>
              <a:rPr lang="en-US"/>
              <a:t>The class/attribute combination forms the Data Element Concept. The class attribute datatype is represented as a Value Domain.</a:t>
            </a:r>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969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40C1458F-4D7C-B94E-821F-CDE4198EA23B}" type="slidenum">
              <a:rPr lang="en-US" sz="1200"/>
              <a:pPr algn="r">
                <a:spcBef>
                  <a:spcPct val="0"/>
                </a:spcBef>
              </a:pPr>
              <a:t>38</a:t>
            </a:fld>
            <a:endParaRPr lang="en-US" sz="1200" dirty="0"/>
          </a:p>
        </p:txBody>
      </p:sp>
      <p:sp>
        <p:nvSpPr>
          <p:cNvPr id="669699" name="Rectangle 2"/>
          <p:cNvSpPr>
            <a:spLocks noGrp="1" noRot="1" noChangeAspect="1" noChangeArrowheads="1" noTextEdit="1"/>
          </p:cNvSpPr>
          <p:nvPr>
            <p:ph type="sldImg"/>
          </p:nvPr>
        </p:nvSpPr>
        <p:spPr>
          <a:xfrm>
            <a:off x="1166284" y="695809"/>
            <a:ext cx="4663514" cy="3477431"/>
          </a:xfrm>
          <a:ln/>
        </p:spPr>
      </p:sp>
      <p:sp>
        <p:nvSpPr>
          <p:cNvPr id="669700" name="Rectangle 3"/>
          <p:cNvSpPr>
            <a:spLocks noGrp="1" noChangeArrowheads="1"/>
          </p:cNvSpPr>
          <p:nvPr>
            <p:ph type="body" idx="1"/>
          </p:nvPr>
        </p:nvSpPr>
        <p:spPr>
          <a:xfrm>
            <a:off x="933027" y="4403564"/>
            <a:ext cx="5131647" cy="4171628"/>
          </a:xfrm>
          <a:noFill/>
          <a:ln/>
        </p:spPr>
        <p:txBody>
          <a:bodyPr/>
          <a:lstStyle/>
          <a:p>
            <a:pPr eaLnBrk="1" hangingPunct="1"/>
            <a:r>
              <a:rPr lang="en-US"/>
              <a:t>The ISO 11179 metamodel provides a very rich metadata model to use for semantic integration and semantic surfing later on </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Grp="1" noRot="1" noChangeAspect="1" noChangeArrowheads="1" noTextEdit="1"/>
          </p:cNvSpPr>
          <p:nvPr>
            <p:ph type="sldImg"/>
          </p:nvPr>
        </p:nvSpPr>
        <p:spPr>
          <a:xfrm>
            <a:off x="1169523" y="695809"/>
            <a:ext cx="4660274" cy="3475820"/>
          </a:xfrm>
          <a:ln/>
        </p:spPr>
      </p:sp>
      <p:sp>
        <p:nvSpPr>
          <p:cNvPr id="528387"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Examples give me all services hosted by Lombardi Comprehensive Cancer Center</a:t>
            </a:r>
          </a:p>
          <a:p>
            <a:endParaRPr lang="en-US">
              <a:latin typeface="Times New Roman" pitchFamily="-65" charset="0"/>
            </a:endParaRPr>
          </a:p>
          <a:p>
            <a:r>
              <a:rPr lang="en-US">
                <a:latin typeface="Times New Roman" pitchFamily="-65" charset="0"/>
              </a:rPr>
              <a:t>Examples give me all services providing Gene information</a:t>
            </a:r>
          </a:p>
          <a:p>
            <a:endParaRPr lang="en-US">
              <a:latin typeface="Times New Roman" pitchFamily="-65" charset="0"/>
            </a:endParaRPr>
          </a:p>
          <a:p>
            <a:r>
              <a:rPr lang="en-US">
                <a:latin typeface="Times New Roman" pitchFamily="-65" charset="0"/>
              </a:rPr>
              <a:t>Examples who is exposing a certain class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1169523" y="695809"/>
            <a:ext cx="4660274" cy="3475820"/>
          </a:xfrm>
          <a:ln/>
        </p:spPr>
      </p:sp>
      <p:sp>
        <p:nvSpPr>
          <p:cNvPr id="530435"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As any other service API client needs an instance needs to be created</a:t>
            </a:r>
          </a:p>
          <a:p>
            <a:endParaRPr lang="en-US">
              <a:latin typeface="Times New Roman" pitchFamily="-65"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7957591-9F9B-E343-AF97-427B304A3B30}" type="slidenum">
              <a:rPr lang="en-US"/>
              <a:pPr/>
              <a:t>5</a:t>
            </a:fld>
            <a:endParaRPr lang="en-US"/>
          </a:p>
        </p:txBody>
      </p:sp>
      <p:sp>
        <p:nvSpPr>
          <p:cNvPr id="102403" name="Rectangle 2"/>
          <p:cNvSpPr>
            <a:spLocks noGrp="1" noRot="1" noChangeAspect="1" noChangeArrowheads="1" noTextEdit="1"/>
          </p:cNvSpPr>
          <p:nvPr>
            <p:ph type="sldImg"/>
          </p:nvPr>
        </p:nvSpPr>
        <p:spPr>
          <a:xfrm>
            <a:off x="826117" y="214071"/>
            <a:ext cx="5300110" cy="3951441"/>
          </a:xfrm>
          <a:solidFill>
            <a:srgbClr val="FFFFFF"/>
          </a:solidFill>
          <a:ln/>
        </p:spPr>
      </p:sp>
      <p:sp>
        <p:nvSpPr>
          <p:cNvPr id="102404" name="Text Box 3"/>
          <p:cNvSpPr>
            <a:spLocks noGrp="1" noChangeArrowheads="1"/>
          </p:cNvSpPr>
          <p:nvPr>
            <p:ph type="body" idx="1"/>
          </p:nvPr>
        </p:nvSpPr>
        <p:spPr>
          <a:xfrm>
            <a:off x="610679" y="4405335"/>
            <a:ext cx="5726127" cy="4575946"/>
          </a:xfrm>
          <a:noFill/>
          <a:ln/>
        </p:spPr>
        <p:txBody>
          <a:bodyPr wrap="none" anchor="ctr"/>
          <a:lstStyle/>
          <a:p>
            <a:endParaRPr lang="en-US">
              <a:latin typeface="Arial" pitchFamily="-10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Rectangle 2"/>
          <p:cNvSpPr>
            <a:spLocks noGrp="1" noRot="1" noChangeAspect="1" noChangeArrowheads="1" noTextEdit="1"/>
          </p:cNvSpPr>
          <p:nvPr>
            <p:ph type="sldImg"/>
          </p:nvPr>
        </p:nvSpPr>
        <p:spPr>
          <a:xfrm>
            <a:off x="1169523" y="695809"/>
            <a:ext cx="4660274" cy="3475820"/>
          </a:xfrm>
          <a:ln/>
        </p:spPr>
      </p:sp>
      <p:sp>
        <p:nvSpPr>
          <p:cNvPr id="532483"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Grp="1" noRot="1" noChangeAspect="1" noChangeArrowheads="1" noTextEdit="1"/>
          </p:cNvSpPr>
          <p:nvPr>
            <p:ph type="sldImg"/>
          </p:nvPr>
        </p:nvSpPr>
        <p:spPr>
          <a:xfrm>
            <a:off x="1169523" y="695809"/>
            <a:ext cx="4660274" cy="3475820"/>
          </a:xfrm>
          <a:ln/>
        </p:spPr>
      </p:sp>
      <p:sp>
        <p:nvSpPr>
          <p:cNvPr id="534531"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Grp="1" noRot="1" noChangeAspect="1" noChangeArrowheads="1" noTextEdit="1"/>
          </p:cNvSpPr>
          <p:nvPr>
            <p:ph type="sldImg"/>
          </p:nvPr>
        </p:nvSpPr>
        <p:spPr>
          <a:xfrm>
            <a:off x="1169523" y="695809"/>
            <a:ext cx="4660274" cy="3475820"/>
          </a:xfrm>
          <a:ln/>
        </p:spPr>
      </p:sp>
      <p:sp>
        <p:nvSpPr>
          <p:cNvPr id="536579"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Domain model can be retrieved from caDSR as well. However Metautils helps accessing the really exposed model. Same model can be used by many services.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Grp="1" noRot="1" noChangeAspect="1" noChangeArrowheads="1" noTextEdit="1"/>
          </p:cNvSpPr>
          <p:nvPr>
            <p:ph type="sldImg"/>
          </p:nvPr>
        </p:nvSpPr>
        <p:spPr>
          <a:xfrm>
            <a:off x="1169523" y="695809"/>
            <a:ext cx="4660274" cy="3475820"/>
          </a:xfrm>
          <a:ln/>
        </p:spPr>
      </p:sp>
      <p:sp>
        <p:nvSpPr>
          <p:cNvPr id="538627"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2"/>
          <p:cNvSpPr>
            <a:spLocks noGrp="1" noRot="1" noChangeAspect="1" noChangeArrowheads="1" noTextEdit="1"/>
          </p:cNvSpPr>
          <p:nvPr>
            <p:ph type="sldImg"/>
          </p:nvPr>
        </p:nvSpPr>
        <p:spPr>
          <a:xfrm>
            <a:off x="1169523" y="695809"/>
            <a:ext cx="4660274" cy="3475820"/>
          </a:xfrm>
          <a:ln/>
        </p:spPr>
      </p:sp>
      <p:sp>
        <p:nvSpPr>
          <p:cNvPr id="540675"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CADC1771-BBE8-B340-B6FB-7CFD42F11FC8}" type="slidenum">
              <a:rPr lang="en-US"/>
              <a:pPr/>
              <a:t>53</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82530128-D4D4-0648-B07C-AF18266466E8}" type="slidenum">
              <a:rPr lang="en-US"/>
              <a:pPr/>
              <a:t>54</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3027" y="4403725"/>
            <a:ext cx="5131647" cy="4171950"/>
          </a:xfrm>
          <a:noFill/>
          <a:ln/>
        </p:spPr>
        <p:txBody>
          <a:bodyPr/>
          <a:lstStyle/>
          <a:p>
            <a:endParaRPr lang="en-US">
              <a:latin typeface="Arial" pitchFamily="-10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B026EFB2-3473-B64C-8D30-BE3FD156C715}" type="slidenum">
              <a:rPr lang="en-US"/>
              <a:pPr/>
              <a:t>55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744E26BD-C0B2-9547-9931-82080AE730D6}" type="slidenum">
              <a:rPr lang="en-US"/>
              <a:pPr/>
              <a:t>56</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7E2E0-2481-0649-A408-862120D8B7C8}" type="slidenum">
              <a:rPr lang="en-US"/>
              <a:pPr/>
              <a:t>57</a:t>
            </a:fld>
            <a:endParaRPr lang="en-US"/>
          </a:p>
        </p:txBody>
      </p:sp>
      <p:sp>
        <p:nvSpPr>
          <p:cNvPr id="229378" name="Rectangle 2"/>
          <p:cNvSpPr>
            <a:spLocks noGrp="1" noRot="1" noChangeAspect="1" noChangeArrowheads="1" noTextEdit="1"/>
          </p:cNvSpPr>
          <p:nvPr>
            <p:ph type="sldImg"/>
          </p:nvPr>
        </p:nvSpPr>
        <p:spPr>
          <a:xfrm>
            <a:off x="1181100" y="695325"/>
            <a:ext cx="4635500" cy="3476625"/>
          </a:xfrm>
          <a:ln/>
        </p:spPr>
      </p:sp>
      <p:sp>
        <p:nvSpPr>
          <p:cNvPr id="229379" name="Rectangle 3"/>
          <p:cNvSpPr>
            <a:spLocks noGrp="1" noChangeArrowheads="1"/>
          </p:cNvSpPr>
          <p:nvPr>
            <p:ph type="body" idx="1"/>
          </p:nvPr>
        </p:nvSpPr>
        <p:spPr>
          <a:xfrm>
            <a:off x="700088" y="4403725"/>
            <a:ext cx="5597525" cy="4171950"/>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374B4CC-9590-1749-86DE-B0C878A314DD}" type="slidenum">
              <a:rPr lang="en-US"/>
              <a:pPr/>
              <a:t>6</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D8C230C-D2CC-2A45-8F85-EB4AD0DF5766}" type="slidenum">
              <a:rPr lang="en-US"/>
              <a:pPr/>
              <a:t>65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8A8524E-BA0A-2A4A-B192-C973975D0B7B}" type="slidenum">
              <a:rPr lang="en-US"/>
              <a:pPr/>
              <a:t>66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33027" y="4403725"/>
            <a:ext cx="5131647" cy="4171950"/>
          </a:xfrm>
          <a:noFill/>
          <a:ln/>
        </p:spPr>
        <p:txBody>
          <a:bodyPr/>
          <a:lstStyle/>
          <a:p>
            <a:endParaRPr lang="en-US">
              <a:latin typeface="Arial" pitchFamily="-65"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537A3EE-7425-C842-87C6-1EB859ECD71C}" type="slidenum">
              <a:rPr lang="en-US"/>
              <a:pPr/>
              <a:t>67</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E32133-14C7-B449-9193-FE7B42CE42D5}" type="slidenum">
              <a:rPr lang="en-US"/>
              <a:pPr/>
              <a:t>68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9D11C-7EB6-3E4D-A86A-B89ABEC23970}" type="slidenum">
              <a:rPr lang="en-US"/>
              <a:pPr/>
              <a:t>69</a:t>
            </a:fld>
            <a:endParaRPr 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B006E-7817-854D-9207-98582331F34A}" type="slidenum">
              <a:rPr lang="en-US"/>
              <a:pPr/>
              <a:t>70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64791-90F3-2849-AAA3-803508511869}" type="slidenum">
              <a:rPr lang="en-US"/>
              <a:pPr/>
              <a:t>72</a:t>
            </a:fld>
            <a:endParaRPr lang="en-US"/>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74</a:t>
            </a:fld>
            <a:endParaRPr lang="en-US"/>
          </a:p>
        </p:txBody>
      </p:sp>
      <p:sp>
        <p:nvSpPr>
          <p:cNvPr id="711682" name="Rectangle 2"/>
          <p:cNvSpPr>
            <a:spLocks noGrp="1" noRot="1" noChangeAspect="1" noChangeArrowheads="1" noTextEdit="1"/>
          </p:cNvSpPr>
          <p:nvPr>
            <p:ph type="sldImg"/>
          </p:nvPr>
        </p:nvSpPr>
        <p:spPr>
          <a:xfrm>
            <a:off x="1181100" y="695325"/>
            <a:ext cx="4635500" cy="3476625"/>
          </a:xfrm>
          <a:ln/>
        </p:spPr>
      </p:sp>
      <p:sp>
        <p:nvSpPr>
          <p:cNvPr id="7116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75</a:t>
            </a:fld>
            <a:endParaRPr lang="en-US"/>
          </a:p>
        </p:txBody>
      </p:sp>
      <p:sp>
        <p:nvSpPr>
          <p:cNvPr id="867330" name="Rectangle 2"/>
          <p:cNvSpPr>
            <a:spLocks noGrp="1" noRot="1" noChangeAspect="1" noChangeArrowheads="1" noTextEdit="1"/>
          </p:cNvSpPr>
          <p:nvPr>
            <p:ph type="sldImg"/>
          </p:nvPr>
        </p:nvSpPr>
        <p:spPr>
          <a:xfrm>
            <a:off x="1181100" y="695325"/>
            <a:ext cx="4635500" cy="3476625"/>
          </a:xfrm>
          <a:ln/>
        </p:spPr>
      </p:sp>
      <p:sp>
        <p:nvSpPr>
          <p:cNvPr id="86733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76</a:t>
            </a:fld>
            <a:endParaRPr lang="en-US"/>
          </a:p>
        </p:txBody>
      </p:sp>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169523" y="695809"/>
            <a:ext cx="4660274" cy="3475820"/>
          </a:xfrm>
          <a:ln/>
        </p:spPr>
      </p:sp>
      <p:sp>
        <p:nvSpPr>
          <p:cNvPr id="26627" name="Rectangle 3"/>
          <p:cNvSpPr>
            <a:spLocks noGrp="1" noChangeArrowheads="1"/>
          </p:cNvSpPr>
          <p:nvPr>
            <p:ph type="body" idx="1"/>
          </p:nvPr>
        </p:nvSpPr>
        <p:spPr>
          <a:xfrm>
            <a:off x="699770" y="4403564"/>
            <a:ext cx="5598160" cy="4171628"/>
          </a:xfrm>
          <a:noFill/>
          <a:ln/>
        </p:spPr>
        <p:txBody>
          <a:bodyPr/>
          <a:lstStyle/>
          <a:p>
            <a:endParaRPr lang="en-GB">
              <a:latin typeface="Times New Roman" pitchFamily="-65"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77</a:t>
            </a:fld>
            <a:endParaRPr lang="en-US"/>
          </a:p>
        </p:txBody>
      </p:sp>
      <p:sp>
        <p:nvSpPr>
          <p:cNvPr id="865282" name="Rectangle 2"/>
          <p:cNvSpPr>
            <a:spLocks noGrp="1" noRot="1" noChangeAspect="1" noChangeArrowheads="1" noTextEdit="1"/>
          </p:cNvSpPr>
          <p:nvPr>
            <p:ph type="sldImg"/>
          </p:nvPr>
        </p:nvSpPr>
        <p:spPr>
          <a:xfrm>
            <a:off x="1181100" y="695325"/>
            <a:ext cx="4635500" cy="3476625"/>
          </a:xfrm>
          <a:ln/>
        </p:spPr>
      </p:sp>
      <p:sp>
        <p:nvSpPr>
          <p:cNvPr id="8652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16A14D-E082-4E43-A22D-E7CFB6EB7CDB}" type="slidenum">
              <a:rPr lang="en-US"/>
              <a:pPr/>
              <a:t>86</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9267EED-13A9-5546-9FEC-3A3214766AA3}" type="slidenum">
              <a:rPr lang="en-US"/>
              <a:pPr/>
              <a:t>87</a:t>
            </a:fld>
            <a:endParaRPr lang="en-US"/>
          </a:p>
        </p:txBody>
      </p:sp>
      <p:sp>
        <p:nvSpPr>
          <p:cNvPr id="31747" name="Rectangle 2"/>
          <p:cNvSpPr>
            <a:spLocks noGrp="1" noRot="1" noChangeAspect="1" noChangeArrowheads="1" noTextEdit="1"/>
          </p:cNvSpPr>
          <p:nvPr>
            <p:ph type="sldImg"/>
          </p:nvPr>
        </p:nvSpPr>
        <p:spPr>
          <a:xfrm>
            <a:off x="842963" y="214313"/>
            <a:ext cx="5267325" cy="3951287"/>
          </a:xfrm>
          <a:ln/>
        </p:spPr>
      </p:sp>
      <p:sp>
        <p:nvSpPr>
          <p:cNvPr id="31748" name="Rectangle 3"/>
          <p:cNvSpPr>
            <a:spLocks noGrp="1" noChangeArrowheads="1"/>
          </p:cNvSpPr>
          <p:nvPr>
            <p:ph type="body" idx="1"/>
          </p:nvPr>
        </p:nvSpPr>
        <p:spPr>
          <a:xfrm>
            <a:off x="611188" y="4405313"/>
            <a:ext cx="5726112" cy="4575175"/>
          </a:xfrm>
          <a:noFill/>
          <a:ln/>
        </p:spPr>
        <p:txBody>
          <a:bodyPr/>
          <a:lstStyle/>
          <a:p>
            <a:endParaRPr lang="en-US">
              <a:latin typeface="Arial" pitchFamily="-65"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D2056B-B9F8-0745-9E1E-1A594B524249}" type="slidenum">
              <a:rPr lang="en-US"/>
              <a:pPr/>
              <a:t>88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5045AB-0BB8-5643-B8FC-4FD82468A94D}" type="slidenum">
              <a:rPr lang="en-US"/>
              <a:pPr/>
              <a:t>89</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BDF6AA-67A8-894F-B75D-793892D4E15C}" type="slidenum">
              <a:rPr lang="en-US"/>
              <a:pPr/>
              <a:t>90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11DD44-3C38-E049-B2B7-5764C85BD19F}" type="slidenum">
              <a:rPr lang="en-US"/>
              <a:pPr/>
              <a:t>91</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84E210-BE74-5647-9E6D-B5072D1C1F37}" type="slidenum">
              <a:rPr lang="en-US"/>
              <a:pPr/>
              <a:t>92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54A99A-FD26-E945-B5A1-B25B8FD4DE4E}" type="slidenum">
              <a:rPr lang="en-US"/>
              <a:pPr/>
              <a:t>93</a:t>
            </a:fld>
            <a:endParaRPr lang="en-US"/>
          </a:p>
        </p:txBody>
      </p:sp>
      <p:sp>
        <p:nvSpPr>
          <p:cNvPr id="37891" name="Rectangle 2"/>
          <p:cNvSpPr>
            <a:spLocks noGrp="1" noRot="1" noChangeAspect="1" noChangeArrowheads="1" noTextEdit="1"/>
          </p:cNvSpPr>
          <p:nvPr>
            <p:ph type="sldImg"/>
          </p:nvPr>
        </p:nvSpPr>
        <p:spPr>
          <a:xfrm>
            <a:off x="1181100" y="695325"/>
            <a:ext cx="4635500" cy="3476625"/>
          </a:xfrm>
          <a:ln/>
        </p:spPr>
      </p:sp>
      <p:sp>
        <p:nvSpPr>
          <p:cNvPr id="37892" name="Rectangle 3"/>
          <p:cNvSpPr>
            <a:spLocks noGrp="1" noChangeArrowheads="1"/>
          </p:cNvSpPr>
          <p:nvPr>
            <p:ph type="body" idx="1"/>
          </p:nvPr>
        </p:nvSpPr>
        <p:spPr>
          <a:xfrm>
            <a:off x="933450" y="4403725"/>
            <a:ext cx="5130800" cy="4171950"/>
          </a:xfrm>
          <a:noFill/>
          <a:ln/>
        </p:spPr>
        <p:txBody>
          <a:bodyPr/>
          <a:lstStyle/>
          <a:p>
            <a:endParaRPr lang="en-US">
              <a:latin typeface="Arial" pitchFamily="-65"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C5B012-DF32-7143-88AA-4B41C12C54B9}" type="slidenum">
              <a:rPr lang="en-US"/>
              <a:pPr/>
              <a:t>94</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a:noFill/>
          <a:ln/>
        </p:spPr>
        <p:txBody>
          <a:bodyPr/>
          <a:lstStyle/>
          <a:p>
            <a:endParaRPr lang="en-US">
              <a:latin typeface="Times New Roman" pitchFamily="-65"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44DBBD8-3CEE-0441-A4C2-69711221852D}" type="slidenum">
              <a:rPr lang="en-US"/>
              <a:pPr/>
              <a:t>95</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3DF156-1D50-4E42-B04A-CDF205E0C414}" type="slidenum">
              <a:rPr lang="en-US"/>
              <a:pPr/>
              <a:t>96</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593960-286D-C845-8E61-54E61188641B}" type="slidenum">
              <a:rPr lang="en-US"/>
              <a:pPr/>
              <a:t>97</a:t>
            </a:fld>
            <a:endParaRPr lang="en-US"/>
          </a:p>
        </p:txBody>
      </p:sp>
      <p:sp>
        <p:nvSpPr>
          <p:cNvPr id="41987" name="Rectangle 2"/>
          <p:cNvSpPr>
            <a:spLocks noGrp="1" noRot="1" noChangeAspect="1" noChangeArrowheads="1" noTextEdit="1"/>
          </p:cNvSpPr>
          <p:nvPr>
            <p:ph type="sldImg"/>
          </p:nvPr>
        </p:nvSpPr>
        <p:spPr>
          <a:xfrm>
            <a:off x="842963" y="214313"/>
            <a:ext cx="5267325" cy="3951287"/>
          </a:xfrm>
          <a:solidFill>
            <a:srgbClr val="FFFFFF"/>
          </a:solidFill>
          <a:ln/>
        </p:spPr>
      </p:sp>
      <p:sp>
        <p:nvSpPr>
          <p:cNvPr id="41988" name="Text Box 3"/>
          <p:cNvSpPr>
            <a:spLocks noGrp="1" noChangeArrowheads="1"/>
          </p:cNvSpPr>
          <p:nvPr>
            <p:ph type="body" idx="1"/>
          </p:nvPr>
        </p:nvSpPr>
        <p:spPr>
          <a:xfrm>
            <a:off x="611188" y="4405313"/>
            <a:ext cx="5726112" cy="4575175"/>
          </a:xfrm>
          <a:noFill/>
          <a:ln/>
        </p:spPr>
        <p:txBody>
          <a:bodyPr wrap="none" anchor="ctr"/>
          <a:lstStyle/>
          <a:p>
            <a:r>
              <a:rPr lang="en-US">
                <a:latin typeface="Arial" pitchFamily="-65" charset="0"/>
              </a:rPr>
              <a:t>The segue from here is so how do we utilize this to provide semantic interoperability?</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DE4D0F-E035-6446-97D1-C0C39AE98156}" type="slidenum">
              <a:rPr lang="en-US"/>
              <a:pPr/>
              <a:t>98</a:t>
            </a:fld>
            <a:endParaRPr lang="en-US"/>
          </a:p>
        </p:txBody>
      </p:sp>
      <p:sp>
        <p:nvSpPr>
          <p:cNvPr id="43011" name="Rectangle 2"/>
          <p:cNvSpPr>
            <a:spLocks noGrp="1" noRot="1" noChangeAspect="1" noChangeArrowheads="1" noTextEdit="1"/>
          </p:cNvSpPr>
          <p:nvPr>
            <p:ph type="sldImg"/>
          </p:nvPr>
        </p:nvSpPr>
        <p:spPr>
          <a:xfrm>
            <a:off x="1181100" y="695325"/>
            <a:ext cx="4635500" cy="3476625"/>
          </a:xfrm>
          <a:ln/>
        </p:spPr>
      </p:sp>
      <p:sp>
        <p:nvSpPr>
          <p:cNvPr id="43012" name="Rectangle 3"/>
          <p:cNvSpPr>
            <a:spLocks noGrp="1" noChangeArrowheads="1"/>
          </p:cNvSpPr>
          <p:nvPr>
            <p:ph type="body" idx="1"/>
          </p:nvPr>
        </p:nvSpPr>
        <p:spPr>
          <a:xfrm>
            <a:off x="700088" y="4403725"/>
            <a:ext cx="5597525" cy="4171950"/>
          </a:xfrm>
          <a:noFill/>
          <a:ln/>
        </p:spPr>
        <p:txBody>
          <a:bodyPr/>
          <a:lstStyle/>
          <a:p>
            <a:endParaRPr lang="en-US">
              <a:latin typeface="Arial" pitchFamily="-65"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3A55446-6AA7-3145-A02A-2ECB24401CFB}" type="slidenum">
              <a:rPr lang="en-US"/>
              <a:pPr/>
              <a:t>99</a:t>
            </a:fld>
            <a:endParaRPr lang="en-US"/>
          </a:p>
        </p:txBody>
      </p:sp>
      <p:sp>
        <p:nvSpPr>
          <p:cNvPr id="86019" name="Rectangle 2"/>
          <p:cNvSpPr>
            <a:spLocks noGrp="1" noRot="1" noChangeAspect="1" noChangeArrowheads="1" noTextEdit="1"/>
          </p:cNvSpPr>
          <p:nvPr>
            <p:ph type="sldImg"/>
          </p:nvPr>
        </p:nvSpPr>
        <p:spPr>
          <a:xfrm>
            <a:off x="826117" y="214071"/>
            <a:ext cx="5300110" cy="3951441"/>
          </a:xfrm>
          <a:solidFill>
            <a:srgbClr val="FFFFFF"/>
          </a:solidFill>
          <a:ln/>
        </p:spPr>
      </p:sp>
      <p:sp>
        <p:nvSpPr>
          <p:cNvPr id="86020" name="Text Box 3"/>
          <p:cNvSpPr>
            <a:spLocks noGrp="1" noChangeArrowheads="1"/>
          </p:cNvSpPr>
          <p:nvPr>
            <p:ph type="body" idx="1"/>
          </p:nvPr>
        </p:nvSpPr>
        <p:spPr>
          <a:xfrm>
            <a:off x="612299" y="4405336"/>
            <a:ext cx="5724507" cy="4574337"/>
          </a:xfrm>
          <a:noFill/>
          <a:ln/>
        </p:spPr>
        <p:txBody>
          <a:bodyPr wrap="none" anchor="ct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357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97D27F49-1545-E748-9103-63F4725EC3C9}" type="slidenum">
              <a:rPr lang="en-US" sz="1200">
                <a:latin typeface="Arial" pitchFamily="-65" charset="0"/>
              </a:rPr>
              <a:pPr algn="r" defTabSz="928331"/>
              <a:t>9</a:t>
            </a:fld>
            <a:endParaRPr lang="en-US" sz="1200" dirty="0">
              <a:latin typeface="Arial" pitchFamily="-65" charset="0"/>
            </a:endParaRPr>
          </a:p>
        </p:txBody>
      </p:sp>
      <p:sp>
        <p:nvSpPr>
          <p:cNvPr id="493571" name="Rectangle 2"/>
          <p:cNvSpPr>
            <a:spLocks noGrp="1" noRot="1" noChangeAspect="1" noChangeArrowheads="1" noTextEdit="1"/>
          </p:cNvSpPr>
          <p:nvPr>
            <p:ph type="sldImg"/>
          </p:nvPr>
        </p:nvSpPr>
        <p:spPr>
          <a:xfrm>
            <a:off x="1167904" y="695809"/>
            <a:ext cx="4663513" cy="3477431"/>
          </a:xfrm>
          <a:ln/>
        </p:spPr>
      </p:sp>
      <p:sp>
        <p:nvSpPr>
          <p:cNvPr id="493572"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561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91FD5EB7-C8C2-F340-85B1-4C59B9E1AC5F}" type="slidenum">
              <a:rPr lang="en-US" sz="1200">
                <a:latin typeface="Arial" pitchFamily="-65" charset="0"/>
              </a:rPr>
              <a:pPr algn="r" defTabSz="928331"/>
              <a:t>10</a:t>
            </a:fld>
            <a:endParaRPr lang="en-US" sz="1200" dirty="0">
              <a:latin typeface="Arial" pitchFamily="-65" charset="0"/>
            </a:endParaRPr>
          </a:p>
        </p:txBody>
      </p:sp>
      <p:sp>
        <p:nvSpPr>
          <p:cNvPr id="495619" name="Rectangle 2"/>
          <p:cNvSpPr>
            <a:spLocks noGrp="1" noRot="1" noChangeAspect="1" noChangeArrowheads="1" noTextEdit="1"/>
          </p:cNvSpPr>
          <p:nvPr>
            <p:ph type="sldImg"/>
          </p:nvPr>
        </p:nvSpPr>
        <p:spPr>
          <a:xfrm>
            <a:off x="1167904" y="695809"/>
            <a:ext cx="4663513" cy="3477431"/>
          </a:xfrm>
          <a:ln/>
        </p:spPr>
      </p:sp>
      <p:sp>
        <p:nvSpPr>
          <p:cNvPr id="495620"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You will see in the afternoon and heard in Silver Level Compatibility </a:t>
            </a:r>
          </a:p>
          <a:p>
            <a:pPr eaLnBrk="1" hangingPunct="1">
              <a:buFontTx/>
              <a:buChar char="-"/>
            </a:pPr>
            <a:r>
              <a:rPr lang="en-GB">
                <a:latin typeface="Times New Roman" pitchFamily="-65" charset="0"/>
              </a:rPr>
              <a:t>Every system needs to have a UML model descriptive enough</a:t>
            </a:r>
          </a:p>
          <a:p>
            <a:pPr eaLnBrk="1" hangingPunct="1">
              <a:buFontTx/>
              <a:buChar char="-"/>
            </a:pPr>
            <a:r>
              <a:rPr lang="en-GB">
                <a:latin typeface="Times New Roman" pitchFamily="-65" charset="0"/>
              </a:rPr>
              <a:t>All the attributes and classes for this system is annotated using terms/concepts from Enterprise Vocabulary System</a:t>
            </a:r>
          </a:p>
          <a:p>
            <a:pPr eaLnBrk="1" hangingPunct="1">
              <a:buFontTx/>
              <a:buChar char="-"/>
            </a:pPr>
            <a:r>
              <a:rPr lang="en-GB">
                <a:latin typeface="Times New Roman" pitchFamily="-65" charset="0"/>
              </a:rPr>
              <a:t>The information model is registered in cancer data standards reporsitory and transformed to common data elements. </a:t>
            </a:r>
          </a:p>
          <a:p>
            <a:pPr eaLnBrk="1" hangingPunct="1">
              <a:buFontTx/>
              <a:buChar char="-"/>
            </a:pPr>
            <a:r>
              <a:rPr lang="en-GB">
                <a:latin typeface="Times New Roman" pitchFamily="-65" charset="0"/>
              </a:rPr>
              <a:t>For now consider each class/attribute/data type tuple corresponds to a CDE. Each CDE has a public ID.</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jpe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oleObject" Target="../embeddings/Microsoft_Word_97_-_2004_Document1.doc"/><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oleObject" Target="../embeddings/Microsoft_Word_97_-_2004_Document2.doc"/><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6" Type="http://schemas.openxmlformats.org/officeDocument/2006/relationships/image" Target="../media/image15.wmf"/><Relationship Id="rId4" Type="http://schemas.openxmlformats.org/officeDocument/2006/relationships/image" Target="../media/image13.wmf"/><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emf"/><Relationship Id="rId5" Type="http://schemas.openxmlformats.org/officeDocument/2006/relationships/image" Target="../media/image14.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16.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4" Type="http://schemas.openxmlformats.org/officeDocument/2006/relationships/image" Target="../media/image15.wmf"/><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emf"/></Relationships>
</file>

<file path=ppt/slides/_rels/slide28.xml.rels><?xml version="1.0" encoding="UTF-8" standalone="yes"?>
<Relationships xmlns="http://schemas.openxmlformats.org/package/2006/relationships"><Relationship Id="rId4" Type="http://schemas.openxmlformats.org/officeDocument/2006/relationships/image" Target="../media/image19.wmf"/><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8.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19.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image" Target="../media/image18.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image" Target="../media/image21.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4" Type="http://schemas.openxmlformats.org/officeDocument/2006/relationships/image" Target="../media/image33.emf"/><Relationship Id="rId4" Type="http://schemas.openxmlformats.org/officeDocument/2006/relationships/image" Target="../media/image23.emf"/><Relationship Id="rId7" Type="http://schemas.openxmlformats.org/officeDocument/2006/relationships/image" Target="../media/image26.emf"/><Relationship Id="rId11"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25.emf"/><Relationship Id="rId8" Type="http://schemas.openxmlformats.org/officeDocument/2006/relationships/image" Target="../media/image27.emf"/><Relationship Id="rId13" Type="http://schemas.openxmlformats.org/officeDocument/2006/relationships/image" Target="../media/image32.emf"/><Relationship Id="rId10" Type="http://schemas.openxmlformats.org/officeDocument/2006/relationships/image" Target="../media/image29.emf"/><Relationship Id="rId5" Type="http://schemas.openxmlformats.org/officeDocument/2006/relationships/image" Target="../media/image24.emf"/><Relationship Id="rId15" Type="http://schemas.openxmlformats.org/officeDocument/2006/relationships/image" Target="../media/image34.emf"/><Relationship Id="rId12" Type="http://schemas.openxmlformats.org/officeDocument/2006/relationships/image" Target="../media/image31.emf"/><Relationship Id="rId2" Type="http://schemas.openxmlformats.org/officeDocument/2006/relationships/notesSlide" Target="../notesSlides/notesSlide34.xml"/><Relationship Id="rId9" Type="http://schemas.openxmlformats.org/officeDocument/2006/relationships/image" Target="../media/image28.emf"/><Relationship Id="rId3" Type="http://schemas.openxmlformats.org/officeDocument/2006/relationships/image" Target="../media/image2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3"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3" Type="http://schemas.openxmlformats.org/officeDocument/2006/relationships/hyperlink" Target="http://cagrid-index.nci.nih.gov:8080/wsrf/services/DefaultIndexServic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3"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3"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cabig-kc.nci.nih.gov/CaGrid/KC/index.php/Using_caBIG_Infrastructure_to_Find_and_Retrieve_Grid_Dat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6" Type="http://schemas.openxmlformats.org/officeDocument/2006/relationships/oleObject" Target="../embeddings/oleObject3.bin"/><Relationship Id="rId4" Type="http://schemas.openxmlformats.org/officeDocument/2006/relationships/oleObject" Target="../embeddings/oleObject1.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46.xml"/><Relationship Id="rId5"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image" Target="../media/image47.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4.png"/><Relationship Id="rId5" Type="http://schemas.openxmlformats.org/officeDocument/2006/relationships/image" Target="../media/image4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3" Type="http://schemas.openxmlformats.org/officeDocument/2006/relationships/hyperlink" Target="mailto:Scott.Oster@osumc.edu"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6" Type="http://schemas.openxmlformats.org/officeDocument/2006/relationships/oleObject" Target="../embeddings/oleObject6.bin"/><Relationship Id="rId4"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51.xml"/><Relationship Id="rId5"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image" Target="../media/image47.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 Id="rId5" Type="http://schemas.openxmlformats.org/officeDocument/2006/relationships/image" Target="../media/image4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oleObject" Target="../embeddings/oleObject7.bin"/><Relationship Id="rId1" Type="http://schemas.openxmlformats.org/officeDocument/2006/relationships/vmlDrawing" Target="../drawings/vmlDrawing5.vml"/><Relationship Id="rId2" Type="http://schemas.openxmlformats.org/officeDocument/2006/relationships/slideLayout" Target="../slideLayouts/slideLayout12.xml"/><Relationship Id="rId3"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oleObject" Target="../embeddings/oleObject8.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5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3"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8" TargetMode="External"/><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image" Target="../media/image55.png"/></Relationships>
</file>

<file path=ppt/slides/_rels/slide82.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9" TargetMode="External"/><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image" Target="../media/image58.png"/><Relationship Id="rId5" Type="http://schemas.openxmlformats.org/officeDocument/2006/relationships/oleObject" Target="Macintosh%20HD:Users:oster:projects:caBIG:cagrid-1-0:Documentation:docs:portal:portal2:guides:caGrid-Portal_2.1_UsersGuide.doc!OLE_LINK10" TargetMode="External"/></Relationships>
</file>

<file path=ppt/slides/_rels/slide83.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13" TargetMode="External"/><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oleObject" Target="Macintosh%20HD:Users:oster:projects:caBIG:cagrid-1-0:Documentation:docs:portal:portal2:guides:caGrid-Portal_2.1_UsersGuide.doc!OLE_LINK11"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4" Type="http://schemas.openxmlformats.org/officeDocument/2006/relationships/oleObject" Target="../embeddings/oleObject9.bin"/><Relationship Id="rId1" Type="http://schemas.openxmlformats.org/officeDocument/2006/relationships/vmlDrawing" Target="../drawings/vmlDrawing10.vml"/><Relationship Id="rId2" Type="http://schemas.openxmlformats.org/officeDocument/2006/relationships/slideLayout" Target="../slideLayouts/slideLayout6.xml"/><Relationship Id="rId3" Type="http://schemas.openxmlformats.org/officeDocument/2006/relationships/notesSlide" Target="../notesSlides/notesSlide6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4" Type="http://schemas.openxmlformats.org/officeDocument/2006/relationships/oleObject" Target="../embeddings/oleObject10.bin"/><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notesSlide" Target="../notesSlides/notesSlide6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3" Type="http://schemas.openxmlformats.org/officeDocument/2006/relationships/image" Target="../media/image6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4" Type="http://schemas.openxmlformats.org/officeDocument/2006/relationships/oleObject" Target="../embeddings/oleObject11.bin"/><Relationship Id="rId1" Type="http://schemas.openxmlformats.org/officeDocument/2006/relationships/vmlDrawing" Target="../drawings/vmlDrawing12.vml"/><Relationship Id="rId2" Type="http://schemas.openxmlformats.org/officeDocument/2006/relationships/slideLayout" Target="../slideLayouts/slideLayout6.xml"/><Relationship Id="rId3" Type="http://schemas.openxmlformats.org/officeDocument/2006/relationships/notesSlide" Target="../notesSlides/notesSlide7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p:txBody>
          <a:bodyPr/>
          <a:lstStyle/>
          <a:p>
            <a:r>
              <a:rPr lang="en-US" dirty="0">
                <a:latin typeface="Arial Black" pitchFamily="-108" charset="0"/>
              </a:rPr>
              <a:t/>
            </a:r>
            <a:br>
              <a:rPr lang="en-US" dirty="0">
                <a:latin typeface="Arial Black" pitchFamily="-108" charset="0"/>
              </a:rPr>
            </a:br>
            <a:r>
              <a:rPr lang="en-US" dirty="0">
                <a:latin typeface="Arial Black" pitchFamily="-108" charset="0"/>
              </a:rPr>
              <a:t>caGrid</a:t>
            </a:r>
            <a:r>
              <a:rPr lang="en-US" dirty="0" smtClean="0">
                <a:latin typeface="Arial Black" pitchFamily="-108" charset="0"/>
              </a:rPr>
              <a:t> Metadata</a:t>
            </a:r>
            <a:endParaRPr lang="en-US" dirty="0">
              <a:latin typeface="Arial Black" pitchFamily="-108" charset="0"/>
            </a:endParaRPr>
          </a:p>
        </p:txBody>
      </p:sp>
      <p:sp>
        <p:nvSpPr>
          <p:cNvPr id="15363" name="Subtitle 3"/>
          <p:cNvSpPr>
            <a:spLocks noGrp="1"/>
          </p:cNvSpPr>
          <p:nvPr>
            <p:ph type="subTitle" idx="1"/>
          </p:nvPr>
        </p:nvSpPr>
        <p:spPr/>
        <p:txBody>
          <a:bodyPr/>
          <a:lstStyle/>
          <a:p>
            <a:pPr marL="457200" indent="-457200">
              <a:buNone/>
            </a:pPr>
            <a:endParaRPr lang="en-US" dirty="0"/>
          </a:p>
          <a:p>
            <a:pPr marL="457200" indent="-457200">
              <a:buNone/>
            </a:pPr>
            <a:endParaRPr lang="en-US" dirty="0"/>
          </a:p>
          <a:p>
            <a:pPr marL="457200" indent="-457200">
              <a:buNone/>
            </a:pPr>
            <a:r>
              <a:rPr lang="en-US" dirty="0"/>
              <a:t>caGrid</a:t>
            </a:r>
            <a:r>
              <a:rPr lang="en-US" dirty="0" smtClean="0"/>
              <a:t> / Novartis Workshop</a:t>
            </a:r>
          </a:p>
          <a:p>
            <a:pPr marL="457200" indent="-457200">
              <a:buNone/>
            </a:pPr>
            <a:r>
              <a:rPr lang="en-US" dirty="0" smtClean="0"/>
              <a:t>Rockville, MD</a:t>
            </a:r>
          </a:p>
          <a:p>
            <a:pPr marL="457200" indent="-457200">
              <a:buNone/>
            </a:pPr>
            <a:r>
              <a:rPr lang="en-US" dirty="0" smtClean="0"/>
              <a:t>June 22</a:t>
            </a:r>
            <a:r>
              <a:rPr lang="en-US" baseline="30000" dirty="0" smtClean="0"/>
              <a:t>nd</a:t>
            </a:r>
            <a:r>
              <a:rPr lang="en-US" dirty="0" smtClean="0"/>
              <a:t>-26</a:t>
            </a:r>
            <a:r>
              <a:rPr lang="en-US" baseline="30000" dirty="0" smtClean="0"/>
              <a:t>th</a:t>
            </a:r>
            <a:r>
              <a:rPr lang="en-US" dirty="0" smtClean="0"/>
              <a:t> ,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7908925" y="1935163"/>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p:txBody>
          <a:bodyPr/>
          <a:lstStyle/>
          <a:p>
            <a:pPr eaLnBrk="1" hangingPunct="1"/>
            <a:r>
              <a:rPr lang="en-GB"/>
              <a:t>Background: </a:t>
            </a:r>
            <a:r>
              <a:rPr lang="en-US"/>
              <a:t>Metadata Overview</a:t>
            </a:r>
          </a:p>
        </p:txBody>
      </p:sp>
      <p:pic>
        <p:nvPicPr>
          <p:cNvPr id="494595" name="Picture 3" descr="Protein_Gene"/>
          <p:cNvPicPr>
            <a:picLocks noChangeAspect="1" noChangeArrowheads="1"/>
          </p:cNvPicPr>
          <p:nvPr/>
        </p:nvPicPr>
        <p:blipFill>
          <a:blip r:embed="rId3"/>
          <a:srcRect l="49060" t="18906" r="7137" b="23169"/>
          <a:stretch>
            <a:fillRect/>
          </a:stretch>
        </p:blipFill>
        <p:spPr bwMode="auto">
          <a:xfrm>
            <a:off x="50800" y="1714500"/>
            <a:ext cx="3810000" cy="1143000"/>
          </a:xfrm>
          <a:prstGeom prst="rect">
            <a:avLst/>
          </a:prstGeom>
          <a:noFill/>
          <a:ln w="9525">
            <a:noFill/>
            <a:miter lim="800000"/>
            <a:headEnd/>
            <a:tailEnd/>
          </a:ln>
        </p:spPr>
      </p:pic>
      <p:sp>
        <p:nvSpPr>
          <p:cNvPr id="494596" name="Text Box 4"/>
          <p:cNvSpPr txBox="1">
            <a:spLocks noChangeArrowheads="1"/>
          </p:cNvSpPr>
          <p:nvPr/>
        </p:nvSpPr>
        <p:spPr bwMode="auto">
          <a:xfrm>
            <a:off x="127000" y="1257300"/>
            <a:ext cx="3200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Modeling</a:t>
            </a:r>
          </a:p>
        </p:txBody>
      </p:sp>
      <p:pic>
        <p:nvPicPr>
          <p:cNvPr id="494597" name="Picture 5"/>
          <p:cNvPicPr>
            <a:picLocks noChangeAspect="1" noChangeArrowheads="1"/>
          </p:cNvPicPr>
          <p:nvPr/>
        </p:nvPicPr>
        <p:blipFill>
          <a:blip r:embed="rId4"/>
          <a:srcRect l="35001" t="16406" r="20000" b="75781"/>
          <a:stretch>
            <a:fillRect/>
          </a:stretch>
        </p:blipFill>
        <p:spPr bwMode="auto">
          <a:xfrm>
            <a:off x="1727200" y="3873500"/>
            <a:ext cx="5486400" cy="762000"/>
          </a:xfrm>
          <a:prstGeom prst="rect">
            <a:avLst/>
          </a:prstGeom>
          <a:noFill/>
          <a:ln w="9525">
            <a:noFill/>
            <a:miter lim="800000"/>
            <a:headEnd/>
            <a:tailEnd/>
          </a:ln>
        </p:spPr>
      </p:pic>
      <p:pic>
        <p:nvPicPr>
          <p:cNvPr id="494598" name="Picture 6" descr="caDSR"/>
          <p:cNvPicPr>
            <a:picLocks noChangeAspect="1" noChangeArrowheads="1"/>
          </p:cNvPicPr>
          <p:nvPr/>
        </p:nvPicPr>
        <p:blipFill>
          <a:blip r:embed="rId5"/>
          <a:srcRect l="37070" t="15704" b="71628"/>
          <a:stretch>
            <a:fillRect/>
          </a:stretch>
        </p:blipFill>
        <p:spPr bwMode="auto">
          <a:xfrm>
            <a:off x="3098800" y="5702300"/>
            <a:ext cx="5562600" cy="762000"/>
          </a:xfrm>
          <a:prstGeom prst="rect">
            <a:avLst/>
          </a:prstGeom>
          <a:noFill/>
          <a:ln w="3175">
            <a:solidFill>
              <a:schemeClr val="tx1"/>
            </a:solidFill>
            <a:miter lim="800000"/>
            <a:headEnd/>
            <a:tailEnd/>
          </a:ln>
        </p:spPr>
      </p:pic>
      <p:sp>
        <p:nvSpPr>
          <p:cNvPr id="494599" name="Text Box 8"/>
          <p:cNvSpPr txBox="1">
            <a:spLocks noChangeArrowheads="1"/>
          </p:cNvSpPr>
          <p:nvPr/>
        </p:nvSpPr>
        <p:spPr bwMode="auto">
          <a:xfrm>
            <a:off x="1803400" y="3416300"/>
            <a:ext cx="5486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Semantic Annotation using EVS concepts</a:t>
            </a:r>
          </a:p>
        </p:txBody>
      </p:sp>
      <p:sp>
        <p:nvSpPr>
          <p:cNvPr id="494600" name="Text Box 9"/>
          <p:cNvSpPr txBox="1">
            <a:spLocks noChangeArrowheads="1"/>
          </p:cNvSpPr>
          <p:nvPr/>
        </p:nvSpPr>
        <p:spPr bwMode="auto">
          <a:xfrm>
            <a:off x="3098800" y="5219700"/>
            <a:ext cx="5562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caDSR Load/CDE Creation</a:t>
            </a:r>
          </a:p>
        </p:txBody>
      </p:sp>
      <p:sp>
        <p:nvSpPr>
          <p:cNvPr id="494601" name="AutoShape 10"/>
          <p:cNvSpPr>
            <a:spLocks noChangeArrowheads="1"/>
          </p:cNvSpPr>
          <p:nvPr/>
        </p:nvSpPr>
        <p:spPr bwMode="auto">
          <a:xfrm>
            <a:off x="2184400" y="29337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2" name="AutoShape 11"/>
          <p:cNvSpPr>
            <a:spLocks noChangeArrowheads="1"/>
          </p:cNvSpPr>
          <p:nvPr/>
        </p:nvSpPr>
        <p:spPr bwMode="auto">
          <a:xfrm>
            <a:off x="5308600" y="47244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3" name="Oval 12"/>
          <p:cNvSpPr>
            <a:spLocks noChangeArrowheads="1"/>
          </p:cNvSpPr>
          <p:nvPr/>
        </p:nvSpPr>
        <p:spPr bwMode="auto">
          <a:xfrm>
            <a:off x="5562600" y="40386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4" name="Line 13"/>
          <p:cNvSpPr>
            <a:spLocks noChangeShapeType="1"/>
          </p:cNvSpPr>
          <p:nvPr/>
        </p:nvSpPr>
        <p:spPr bwMode="auto">
          <a:xfrm flipV="1">
            <a:off x="6705600" y="3492500"/>
            <a:ext cx="965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5" name="Text Box 14"/>
          <p:cNvSpPr txBox="1">
            <a:spLocks noChangeArrowheads="1"/>
          </p:cNvSpPr>
          <p:nvPr/>
        </p:nvSpPr>
        <p:spPr bwMode="auto">
          <a:xfrm>
            <a:off x="6985000" y="27432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EVS Concept Codes</a:t>
            </a:r>
          </a:p>
        </p:txBody>
      </p:sp>
      <p:sp>
        <p:nvSpPr>
          <p:cNvPr id="494606" name="Line 15"/>
          <p:cNvSpPr>
            <a:spLocks noChangeShapeType="1"/>
          </p:cNvSpPr>
          <p:nvPr/>
        </p:nvSpPr>
        <p:spPr bwMode="auto">
          <a:xfrm flipV="1">
            <a:off x="8077200" y="5410200"/>
            <a:ext cx="0" cy="6096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7" name="Text Box 16"/>
          <p:cNvSpPr txBox="1">
            <a:spLocks noChangeArrowheads="1"/>
          </p:cNvSpPr>
          <p:nvPr/>
        </p:nvSpPr>
        <p:spPr bwMode="auto">
          <a:xfrm>
            <a:off x="7391400" y="47244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Public ID/version</a:t>
            </a:r>
          </a:p>
        </p:txBody>
      </p:sp>
      <p:sp>
        <p:nvSpPr>
          <p:cNvPr id="494608" name="Oval 12"/>
          <p:cNvSpPr>
            <a:spLocks noChangeArrowheads="1"/>
          </p:cNvSpPr>
          <p:nvPr/>
        </p:nvSpPr>
        <p:spPr bwMode="auto">
          <a:xfrm>
            <a:off x="7239000" y="60960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9" name="Oval 12"/>
          <p:cNvSpPr>
            <a:spLocks noChangeArrowheads="1"/>
          </p:cNvSpPr>
          <p:nvPr/>
        </p:nvSpPr>
        <p:spPr bwMode="auto">
          <a:xfrm>
            <a:off x="0" y="21336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0" name="Line 13"/>
          <p:cNvSpPr>
            <a:spLocks noChangeShapeType="1"/>
          </p:cNvSpPr>
          <p:nvPr/>
        </p:nvSpPr>
        <p:spPr bwMode="auto">
          <a:xfrm flipV="1">
            <a:off x="2667000" y="1828800"/>
            <a:ext cx="2362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1" name="Text Box 14"/>
          <p:cNvSpPr txBox="1">
            <a:spLocks noChangeArrowheads="1"/>
          </p:cNvSpPr>
          <p:nvPr/>
        </p:nvSpPr>
        <p:spPr bwMode="auto">
          <a:xfrm>
            <a:off x="5029200" y="1447800"/>
            <a:ext cx="2514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Class/attribute</a:t>
            </a:r>
          </a:p>
        </p:txBody>
      </p:sp>
      <p:sp>
        <p:nvSpPr>
          <p:cNvPr id="494612" name="Oval 12"/>
          <p:cNvSpPr>
            <a:spLocks noChangeArrowheads="1"/>
          </p:cNvSpPr>
          <p:nvPr/>
        </p:nvSpPr>
        <p:spPr bwMode="auto">
          <a:xfrm>
            <a:off x="600075" y="17145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3" name="Line 13"/>
          <p:cNvSpPr>
            <a:spLocks noChangeShapeType="1"/>
          </p:cNvSpPr>
          <p:nvPr/>
        </p:nvSpPr>
        <p:spPr bwMode="auto">
          <a:xfrm flipV="1">
            <a:off x="3352800" y="1752600"/>
            <a:ext cx="1676400" cy="1524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4" name="Oval 12"/>
          <p:cNvSpPr>
            <a:spLocks noChangeArrowheads="1"/>
          </p:cNvSpPr>
          <p:nvPr/>
        </p:nvSpPr>
        <p:spPr bwMode="auto">
          <a:xfrm>
            <a:off x="2895600" y="6019800"/>
            <a:ext cx="1905000" cy="5334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5" name="Text Box 16"/>
          <p:cNvSpPr txBox="1">
            <a:spLocks noChangeArrowheads="1"/>
          </p:cNvSpPr>
          <p:nvPr/>
        </p:nvSpPr>
        <p:spPr bwMode="auto">
          <a:xfrm>
            <a:off x="914400" y="5153025"/>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Long Name</a:t>
            </a:r>
          </a:p>
        </p:txBody>
      </p:sp>
      <p:sp>
        <p:nvSpPr>
          <p:cNvPr id="494616" name="Line 15"/>
          <p:cNvSpPr>
            <a:spLocks noChangeShapeType="1"/>
          </p:cNvSpPr>
          <p:nvPr/>
        </p:nvSpPr>
        <p:spPr bwMode="auto">
          <a:xfrm flipH="1" flipV="1">
            <a:off x="1905000" y="5638800"/>
            <a:ext cx="10668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6642" name="Rectangle 2"/>
          <p:cNvSpPr>
            <a:spLocks noGrp="1" noChangeArrowheads="1"/>
          </p:cNvSpPr>
          <p:nvPr>
            <p:ph type="title" idx="4294967295"/>
          </p:nvPr>
        </p:nvSpPr>
        <p:spPr/>
        <p:txBody>
          <a:bodyPr/>
          <a:lstStyle/>
          <a:p>
            <a:r>
              <a:rPr lang="en-US"/>
              <a:t>Background: caGrid Infrastructure</a:t>
            </a:r>
            <a:endParaRPr lang="en-GB"/>
          </a:p>
        </p:txBody>
      </p:sp>
      <p:pic>
        <p:nvPicPr>
          <p:cNvPr id="496643" name="Picture 3" descr="CaGrid-1"/>
          <p:cNvPicPr>
            <a:picLocks noChangeAspect="1" noChangeArrowheads="1"/>
          </p:cNvPicPr>
          <p:nvPr/>
        </p:nvPicPr>
        <p:blipFill>
          <a:blip r:embed="rId3"/>
          <a:srcRect/>
          <a:stretch>
            <a:fillRect/>
          </a:stretch>
        </p:blipFill>
        <p:spPr bwMode="auto">
          <a:xfrm>
            <a:off x="2133600" y="2971800"/>
            <a:ext cx="4648200" cy="3378200"/>
          </a:xfrm>
          <a:prstGeom prst="rect">
            <a:avLst/>
          </a:prstGeom>
          <a:noFill/>
          <a:ln w="9525">
            <a:noFill/>
            <a:miter lim="800000"/>
            <a:headEnd/>
            <a:tailEnd/>
          </a:ln>
        </p:spPr>
      </p:pic>
      <p:sp>
        <p:nvSpPr>
          <p:cNvPr id="496644" name="Rectangle 3"/>
          <p:cNvSpPr>
            <a:spLocks noChangeArrowheads="1"/>
          </p:cNvSpPr>
          <p:nvPr/>
        </p:nvSpPr>
        <p:spPr bwMode="auto">
          <a:xfrm>
            <a:off x="76200" y="1285875"/>
            <a:ext cx="8839200" cy="2590800"/>
          </a:xfrm>
          <a:prstGeom prst="rect">
            <a:avLst/>
          </a:prstGeom>
          <a:noFill/>
          <a:ln w="9525">
            <a:noFill/>
            <a:miter lim="800000"/>
            <a:headEnd/>
            <a:tailEnd/>
          </a:ln>
        </p:spPr>
        <p:txBody>
          <a:bodyPr>
            <a:prstTxWarp prst="textNoShape">
              <a:avLst/>
            </a:prstTxWarp>
          </a:bodyPr>
          <a:lstStyle/>
          <a:p>
            <a:pPr marL="228600" indent="-228600" algn="l" eaLnBrk="0" hangingPunct="0">
              <a:lnSpc>
                <a:spcPct val="85000"/>
              </a:lnSpc>
              <a:buClr>
                <a:srgbClr val="00AAF6"/>
              </a:buClr>
              <a:buFontTx/>
              <a:buChar char="•"/>
            </a:pPr>
            <a:r>
              <a:rPr lang="en-US" sz="2000" b="0">
                <a:latin typeface="Arial" pitchFamily="-65" charset="0"/>
              </a:rPr>
              <a:t>All the metadata is exposed via caGrid core service APIs:</a:t>
            </a:r>
          </a:p>
          <a:p>
            <a:pPr marL="742950" lvl="1" indent="-285750" algn="l" eaLnBrk="0" hangingPunct="0">
              <a:lnSpc>
                <a:spcPct val="85000"/>
              </a:lnSpc>
              <a:buClr>
                <a:srgbClr val="00AAF6"/>
              </a:buClr>
              <a:buFontTx/>
              <a:buChar char="•"/>
            </a:pPr>
            <a:r>
              <a:rPr lang="en-US" sz="2000">
                <a:latin typeface="Arial" pitchFamily="-65" charset="0"/>
              </a:rPr>
              <a:t>EVS:</a:t>
            </a:r>
            <a:r>
              <a:rPr lang="en-US" sz="2000" b="0">
                <a:latin typeface="Arial" pitchFamily="-65" charset="0"/>
              </a:rPr>
              <a:t> Vocabularies/concepts</a:t>
            </a:r>
          </a:p>
          <a:p>
            <a:pPr marL="742950" lvl="1" indent="-285750" algn="l" eaLnBrk="0" hangingPunct="0">
              <a:lnSpc>
                <a:spcPct val="85000"/>
              </a:lnSpc>
              <a:buClr>
                <a:srgbClr val="00AAF6"/>
              </a:buClr>
              <a:buFontTx/>
              <a:buChar char="•"/>
            </a:pPr>
            <a:r>
              <a:rPr lang="en-US" sz="2000">
                <a:latin typeface="Arial" pitchFamily="-65" charset="0"/>
              </a:rPr>
              <a:t>caDSR:</a:t>
            </a:r>
            <a:r>
              <a:rPr lang="en-US" sz="2000" b="0">
                <a:latin typeface="Arial" pitchFamily="-65" charset="0"/>
              </a:rPr>
              <a:t> Model Components/Common Data Elements</a:t>
            </a:r>
          </a:p>
          <a:p>
            <a:pPr marL="742950" lvl="1" indent="-285750" algn="l" eaLnBrk="0" hangingPunct="0">
              <a:lnSpc>
                <a:spcPct val="85000"/>
              </a:lnSpc>
              <a:buClr>
                <a:srgbClr val="00AAF6"/>
              </a:buClr>
              <a:buFontTx/>
              <a:buChar char="•"/>
            </a:pPr>
            <a:r>
              <a:rPr lang="en-US" sz="2000">
                <a:latin typeface="Arial" pitchFamily="-65" charset="0"/>
              </a:rPr>
              <a:t>Index Service</a:t>
            </a:r>
            <a:r>
              <a:rPr lang="en-US" sz="2000" b="0">
                <a:latin typeface="Arial" pitchFamily="-65" charset="0"/>
              </a:rPr>
              <a:t>: Service metadata including annotated domain model to discover services</a:t>
            </a:r>
          </a:p>
          <a:p>
            <a:pPr marL="742950" lvl="1" indent="-285750" algn="l" eaLnBrk="0" hangingPunct="0">
              <a:lnSpc>
                <a:spcPct val="85000"/>
              </a:lnSpc>
              <a:buClr>
                <a:srgbClr val="00AAF6"/>
              </a:buClr>
            </a:pPr>
            <a:endParaRPr lang="en-US" sz="2000" b="0">
              <a:latin typeface="Arial" pitchFamily="-65"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8690" name="Rectangle 2"/>
          <p:cNvSpPr>
            <a:spLocks noGrp="1" noChangeArrowheads="1"/>
          </p:cNvSpPr>
          <p:nvPr>
            <p:ph type="title" idx="4294967295"/>
          </p:nvPr>
        </p:nvSpPr>
        <p:spPr/>
        <p:txBody>
          <a:bodyPr/>
          <a:lstStyle/>
          <a:p>
            <a:pPr eaLnBrk="1" hangingPunct="1"/>
            <a:r>
              <a:rPr lang="en-GB"/>
              <a:t>A Scientific User Scenario</a:t>
            </a:r>
          </a:p>
        </p:txBody>
      </p:sp>
      <p:sp>
        <p:nvSpPr>
          <p:cNvPr id="498691" name="Rectangle 3"/>
          <p:cNvSpPr>
            <a:spLocks noGrp="1" noChangeArrowheads="1"/>
          </p:cNvSpPr>
          <p:nvPr>
            <p:ph type="body" idx="4294967295"/>
          </p:nvPr>
        </p:nvSpPr>
        <p:spPr/>
        <p:txBody>
          <a:bodyPr/>
          <a:lstStyle/>
          <a:p>
            <a:pPr eaLnBrk="1" hangingPunct="1"/>
            <a:r>
              <a:rPr lang="en-US" sz="2400"/>
              <a:t>A researcher is studying human BRCA1 gene and wants to find information available in public resources on protein encoded by this gene</a:t>
            </a:r>
            <a:endParaRPr lang="en-GB"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0738" name="Rectangle 2"/>
          <p:cNvSpPr>
            <a:spLocks noGrp="1" noChangeArrowheads="1"/>
          </p:cNvSpPr>
          <p:nvPr>
            <p:ph type="title" idx="4294967295"/>
          </p:nvPr>
        </p:nvSpPr>
        <p:spPr/>
        <p:txBody>
          <a:bodyPr/>
          <a:lstStyle/>
          <a:p>
            <a:pPr eaLnBrk="1" hangingPunct="1"/>
            <a:r>
              <a:rPr lang="en-GB"/>
              <a:t>A Scientific User Scenario – Details</a:t>
            </a:r>
          </a:p>
        </p:txBody>
      </p:sp>
      <p:sp>
        <p:nvSpPr>
          <p:cNvPr id="500739" name="Rectangle 3"/>
          <p:cNvSpPr>
            <a:spLocks noGrp="1" noChangeArrowheads="1"/>
          </p:cNvSpPr>
          <p:nvPr>
            <p:ph type="body" idx="4294967295"/>
          </p:nvPr>
        </p:nvSpPr>
        <p:spPr/>
        <p:txBody>
          <a:bodyPr/>
          <a:lstStyle/>
          <a:p>
            <a:pPr eaLnBrk="1" hangingPunct="1"/>
            <a:r>
              <a:rPr lang="en-US" sz="2400"/>
              <a:t>A researcher is studying </a:t>
            </a:r>
            <a:r>
              <a:rPr lang="en-US" sz="2400" u="sng">
                <a:solidFill>
                  <a:srgbClr val="990000"/>
                </a:solidFill>
              </a:rPr>
              <a:t>human BRCA1 gene</a:t>
            </a:r>
            <a:r>
              <a:rPr lang="en-US" sz="2400"/>
              <a:t> and wants to </a:t>
            </a:r>
            <a:r>
              <a:rPr lang="en-US" sz="2400" u="sng">
                <a:solidFill>
                  <a:srgbClr val="990000"/>
                </a:solidFill>
              </a:rPr>
              <a:t>find</a:t>
            </a:r>
            <a:r>
              <a:rPr lang="en-US" sz="2400"/>
              <a:t> information available in public </a:t>
            </a:r>
            <a:r>
              <a:rPr lang="en-US" sz="2400" u="sng">
                <a:solidFill>
                  <a:srgbClr val="990000"/>
                </a:solidFill>
              </a:rPr>
              <a:t>resources</a:t>
            </a:r>
            <a:r>
              <a:rPr lang="en-US" sz="2400"/>
              <a:t> on </a:t>
            </a:r>
            <a:r>
              <a:rPr lang="en-US" sz="2400" u="sng">
                <a:solidFill>
                  <a:srgbClr val="990000"/>
                </a:solidFill>
              </a:rPr>
              <a:t>protein</a:t>
            </a:r>
            <a:r>
              <a:rPr lang="en-US" sz="2400"/>
              <a:t> encoded by this </a:t>
            </a:r>
            <a:r>
              <a:rPr lang="en-US" sz="2400" u="sng">
                <a:solidFill>
                  <a:srgbClr val="990000"/>
                </a:solidFill>
              </a:rPr>
              <a:t>gene</a:t>
            </a:r>
            <a:r>
              <a:rPr lang="en-US" sz="2400"/>
              <a:t>.</a:t>
            </a:r>
          </a:p>
          <a:p>
            <a:pPr eaLnBrk="1" hangingPunct="1">
              <a:buFontTx/>
              <a:buNone/>
            </a:pPr>
            <a:endParaRPr lang="en-US" sz="2400"/>
          </a:p>
          <a:p>
            <a:pPr eaLnBrk="1" hangingPunct="1">
              <a:buFontTx/>
              <a:buNone/>
            </a:pPr>
            <a:r>
              <a:rPr lang="en-US" sz="2400"/>
              <a:t>Reading carefully:</a:t>
            </a:r>
          </a:p>
          <a:p>
            <a:pPr eaLnBrk="1" hangingPunct="1">
              <a:buFontTx/>
              <a:buNone/>
            </a:pPr>
            <a:endParaRPr lang="en-US" sz="2400"/>
          </a:p>
          <a:p>
            <a:pPr eaLnBrk="1" hangingPunct="1"/>
            <a:r>
              <a:rPr lang="en-GB" sz="2400"/>
              <a:t>Multiple “</a:t>
            </a:r>
            <a:r>
              <a:rPr lang="en-GB" sz="2400">
                <a:solidFill>
                  <a:srgbClr val="990000"/>
                </a:solidFill>
              </a:rPr>
              <a:t>resources”</a:t>
            </a:r>
            <a:endParaRPr lang="en-GB" sz="2400"/>
          </a:p>
          <a:p>
            <a:pPr eaLnBrk="1" hangingPunct="1"/>
            <a:r>
              <a:rPr lang="en-GB" sz="2400">
                <a:solidFill>
                  <a:srgbClr val="990000"/>
                </a:solidFill>
              </a:rPr>
              <a:t>“Gene” </a:t>
            </a:r>
            <a:r>
              <a:rPr lang="en-GB" sz="2400"/>
              <a:t>and </a:t>
            </a:r>
            <a:r>
              <a:rPr lang="en-GB" sz="2400">
                <a:solidFill>
                  <a:srgbClr val="990000"/>
                </a:solidFill>
              </a:rPr>
              <a:t>“Protein” </a:t>
            </a:r>
            <a:r>
              <a:rPr lang="en-GB" sz="2400"/>
              <a:t>concepts</a:t>
            </a:r>
          </a:p>
          <a:p>
            <a:pPr eaLnBrk="1" hangingPunct="1"/>
            <a:r>
              <a:rPr lang="en-GB" sz="2400"/>
              <a:t>A specific “</a:t>
            </a:r>
            <a:r>
              <a:rPr lang="en-GB" sz="2400">
                <a:solidFill>
                  <a:srgbClr val="990000"/>
                </a:solidFill>
              </a:rPr>
              <a:t>human</a:t>
            </a:r>
            <a:r>
              <a:rPr lang="en-GB" sz="2400"/>
              <a:t>” gene with name </a:t>
            </a:r>
            <a:r>
              <a:rPr lang="en-GB" sz="2400">
                <a:solidFill>
                  <a:srgbClr val="990000"/>
                </a:solidFill>
              </a:rPr>
              <a:t>“BRCA1”</a:t>
            </a:r>
            <a:r>
              <a:rPr lang="en-GB" sz="2400"/>
              <a:t>  </a:t>
            </a:r>
          </a:p>
          <a:p>
            <a:pPr eaLnBrk="1" hangingPunct="1">
              <a:buFontTx/>
              <a:buNone/>
            </a:pPr>
            <a:endParaRPr lang="en-GB" sz="2400">
              <a:solidFill>
                <a:srgbClr val="99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idx="4294967295"/>
          </p:nvPr>
        </p:nvSpPr>
        <p:spPr/>
        <p:txBody>
          <a:bodyPr/>
          <a:lstStyle/>
          <a:p>
            <a:pPr eaLnBrk="1" hangingPunct="1"/>
            <a:r>
              <a:rPr lang="en-GB"/>
              <a:t>caBIG™ Translation of the User Scenario</a:t>
            </a:r>
          </a:p>
        </p:txBody>
      </p:sp>
      <p:sp>
        <p:nvSpPr>
          <p:cNvPr id="502787" name="Rectangle 3"/>
          <p:cNvSpPr>
            <a:spLocks noGrp="1" noChangeArrowheads="1"/>
          </p:cNvSpPr>
          <p:nvPr>
            <p:ph type="body" idx="4294967295"/>
          </p:nvPr>
        </p:nvSpPr>
        <p:spPr/>
        <p:txBody>
          <a:bodyPr/>
          <a:lstStyle/>
          <a:p>
            <a:pPr eaLnBrk="1" hangingPunct="1">
              <a:lnSpc>
                <a:spcPct val="90000"/>
              </a:lnSpc>
              <a:buFontTx/>
              <a:buAutoNum type="arabicPeriod"/>
            </a:pPr>
            <a:r>
              <a:rPr lang="en-GB" sz="2200"/>
              <a:t>Discover caGrid Data Services providing Protein information</a:t>
            </a:r>
          </a:p>
          <a:p>
            <a:pPr marL="800100" lvl="1" indent="-342900" eaLnBrk="1" hangingPunct="1">
              <a:lnSpc>
                <a:spcPct val="90000"/>
              </a:lnSpc>
            </a:pPr>
            <a:r>
              <a:rPr lang="en-GB" sz="2200"/>
              <a:t>Use caGrid Discovery Client</a:t>
            </a:r>
          </a:p>
          <a:p>
            <a:pPr eaLnBrk="1" hangingPunct="1">
              <a:lnSpc>
                <a:spcPct val="90000"/>
              </a:lnSpc>
              <a:buFontTx/>
              <a:buAutoNum type="arabicPeriod"/>
            </a:pPr>
            <a:r>
              <a:rPr lang="en-GB" sz="2200"/>
              <a:t>Find how to combine the information from these Data Services</a:t>
            </a:r>
          </a:p>
          <a:p>
            <a:pPr marL="800100" lvl="1" indent="-342900" eaLnBrk="1" hangingPunct="1">
              <a:lnSpc>
                <a:spcPct val="90000"/>
              </a:lnSpc>
            </a:pPr>
            <a:r>
              <a:rPr lang="en-GB" sz="2200"/>
              <a:t>Find semantically equivalent data elements (Common Data Elements) from different data services</a:t>
            </a:r>
          </a:p>
          <a:p>
            <a:pPr eaLnBrk="1" hangingPunct="1">
              <a:lnSpc>
                <a:spcPct val="90000"/>
              </a:lnSpc>
              <a:buFontTx/>
              <a:buAutoNum type="arabicPeriod"/>
            </a:pPr>
            <a:r>
              <a:rPr lang="en-GB" sz="2200"/>
              <a:t>Identify/query the Protein corresponding to BRCA1 gene</a:t>
            </a:r>
          </a:p>
          <a:p>
            <a:pPr marL="800100" lvl="1" indent="-342900" eaLnBrk="1" hangingPunct="1">
              <a:lnSpc>
                <a:spcPct val="90000"/>
              </a:lnSpc>
            </a:pPr>
            <a:r>
              <a:rPr lang="en-GB" sz="2200"/>
              <a:t>Run caBIG™ Query Language (CQL) queries using caGrid Data Service Client</a:t>
            </a:r>
          </a:p>
          <a:p>
            <a:pPr eaLnBrk="1" hangingPunct="1">
              <a:lnSpc>
                <a:spcPct val="90000"/>
              </a:lnSpc>
              <a:buFontTx/>
              <a:buAutoNum type="arabicPeriod"/>
            </a:pPr>
            <a:r>
              <a:rPr lang="en-GB" sz="2200"/>
              <a:t>Collect information on the </a:t>
            </a:r>
            <a:r>
              <a:rPr lang="en-GB" sz="2200" u="sng"/>
              <a:t>same</a:t>
            </a:r>
            <a:r>
              <a:rPr lang="en-GB" sz="2200"/>
              <a:t> protein from different resources</a:t>
            </a:r>
          </a:p>
          <a:p>
            <a:pPr marL="800100" lvl="1" indent="-342900" eaLnBrk="1" hangingPunct="1">
              <a:lnSpc>
                <a:spcPct val="90000"/>
              </a:lnSpc>
            </a:pPr>
            <a:r>
              <a:rPr lang="en-GB" sz="2200"/>
              <a:t>Run multiple or federated CQL queries against different Data Services leveraging Common Data Elements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4834" name="Rectangle 2"/>
          <p:cNvSpPr>
            <a:spLocks noGrp="1" noChangeArrowheads="1"/>
          </p:cNvSpPr>
          <p:nvPr>
            <p:ph type="title" idx="4294967295"/>
          </p:nvPr>
        </p:nvSpPr>
        <p:spPr>
          <a:xfrm>
            <a:off x="304800" y="0"/>
            <a:ext cx="7543800" cy="1066800"/>
          </a:xfrm>
        </p:spPr>
        <p:txBody>
          <a:bodyPr/>
          <a:lstStyle/>
          <a:p>
            <a:pPr eaLnBrk="1" hangingPunct="1"/>
            <a:r>
              <a:rPr lang="en-GB" sz="2700"/>
              <a:t>Discover caGrid Data Services </a:t>
            </a:r>
            <a:br>
              <a:rPr lang="en-GB" sz="2700"/>
            </a:br>
            <a:r>
              <a:rPr lang="en-GB" sz="2700"/>
              <a:t>providing protein information</a:t>
            </a:r>
          </a:p>
        </p:txBody>
      </p:sp>
      <p:sp>
        <p:nvSpPr>
          <p:cNvPr id="504835" name="Rectangle 3"/>
          <p:cNvSpPr>
            <a:spLocks noGrp="1" noChangeArrowheads="1"/>
          </p:cNvSpPr>
          <p:nvPr>
            <p:ph type="body" idx="4294967295"/>
          </p:nvPr>
        </p:nvSpPr>
        <p:spPr/>
        <p:txBody>
          <a:bodyPr/>
          <a:lstStyle/>
          <a:p>
            <a:pPr eaLnBrk="1" hangingPunct="1"/>
            <a:r>
              <a:rPr lang="en-GB" sz="2400"/>
              <a:t>Some possible ways to use caGrid Discovery Client:</a:t>
            </a:r>
          </a:p>
          <a:p>
            <a:pPr lvl="1" eaLnBrk="1" hangingPunct="1"/>
            <a:r>
              <a:rPr lang="en-GB" sz="2400"/>
              <a:t>Search by “search string” “Protein”</a:t>
            </a:r>
          </a:p>
          <a:p>
            <a:pPr lvl="2" eaLnBrk="1" hangingPunct="1"/>
            <a:r>
              <a:rPr lang="en-GB" sz="2400"/>
              <a:t>Not specific enough: Service descriptions may mention “Protein”</a:t>
            </a:r>
          </a:p>
          <a:p>
            <a:pPr lvl="1" eaLnBrk="1" hangingPunct="1"/>
            <a:r>
              <a:rPr lang="en-GB" sz="2400"/>
              <a:t>Search by EVS Concept Code for “Protein”</a:t>
            </a:r>
          </a:p>
          <a:p>
            <a:pPr lvl="2" eaLnBrk="1" hangingPunct="1"/>
            <a:r>
              <a:rPr lang="en-GB" sz="2400"/>
              <a:t>Code usually more specific: Less likely to find service description that contain an EVS Concept Code “C99999”</a:t>
            </a:r>
          </a:p>
          <a:p>
            <a:pPr lvl="2" eaLnBrk="1" hangingPunct="1">
              <a:buFontTx/>
              <a:buNone/>
            </a:pPr>
            <a:r>
              <a:rPr lang="en-GB"/>
              <a:t> </a:t>
            </a:r>
          </a:p>
          <a:p>
            <a:pPr lvl="2" eaLnBrk="1" hangingPunct="1">
              <a:buFontTx/>
              <a:buNone/>
            </a:pPr>
            <a:endParaRPr lang="en-GB"/>
          </a:p>
          <a:p>
            <a:pPr eaLnBrk="1" hangingPunct="1">
              <a:buFontTx/>
              <a:buNone/>
            </a:pPr>
            <a:endParaRPr lang="en-GB"/>
          </a:p>
          <a:p>
            <a:pPr eaLnBrk="1" hangingPunct="1"/>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6882" name="Rectangle 2"/>
          <p:cNvSpPr>
            <a:spLocks noGrp="1" noChangeArrowheads="1"/>
          </p:cNvSpPr>
          <p:nvPr>
            <p:ph type="title" idx="4294967295"/>
          </p:nvPr>
        </p:nvSpPr>
        <p:spPr/>
        <p:txBody>
          <a:bodyPr/>
          <a:lstStyle/>
          <a:p>
            <a:r>
              <a:rPr lang="en-GB"/>
              <a:t>Find EVS concept code for Protein</a:t>
            </a:r>
          </a:p>
        </p:txBody>
      </p:sp>
      <p:sp>
        <p:nvSpPr>
          <p:cNvPr id="506883" name="Rectangle 3"/>
          <p:cNvSpPr>
            <a:spLocks noGrp="1" noChangeArrowheads="1"/>
          </p:cNvSpPr>
          <p:nvPr>
            <p:ph type="body" idx="4294967295"/>
          </p:nvPr>
        </p:nvSpPr>
        <p:spPr/>
        <p:txBody>
          <a:bodyPr/>
          <a:lstStyle/>
          <a:p>
            <a:pPr>
              <a:buFontTx/>
              <a:buNone/>
            </a:pPr>
            <a:r>
              <a:rPr lang="en-GB" sz="2000">
                <a:solidFill>
                  <a:srgbClr val="FF3300"/>
                </a:solidFill>
              </a:rPr>
              <a:t>EVSGridServiceClient</a:t>
            </a:r>
            <a:r>
              <a:rPr lang="en-GB" sz="2000" b="0"/>
              <a:t> client=new EVSGridServiceClient(</a:t>
            </a:r>
            <a:r>
              <a:rPr lang="en-GB" sz="2000" b="0" i="1"/>
              <a:t>serviceURL_EVS</a:t>
            </a:r>
            <a:r>
              <a:rPr lang="en-GB" sz="2000" b="0"/>
              <a:t>);</a:t>
            </a:r>
          </a:p>
          <a:p>
            <a:pPr>
              <a:buFontTx/>
              <a:buNone/>
            </a:pPr>
            <a:endParaRPr lang="en-GB" sz="2000" b="0"/>
          </a:p>
          <a:p>
            <a:pPr>
              <a:buFontTx/>
              <a:buNone/>
            </a:pPr>
            <a:r>
              <a:rPr lang="en-GB" sz="2000" b="0"/>
              <a:t>//set search parameters for EVS query</a:t>
            </a:r>
          </a:p>
          <a:p>
            <a:pPr>
              <a:buFontTx/>
              <a:buNone/>
            </a:pPr>
            <a:r>
              <a:rPr lang="en-GB" sz="2000" b="0"/>
              <a:t>EVSDescLogicConceptSearchParams  evsSearchParams = new EVSDescLogicConceptSearchParams();</a:t>
            </a:r>
          </a:p>
          <a:p>
            <a:pPr>
              <a:buFontTx/>
              <a:buNone/>
            </a:pPr>
            <a:endParaRPr lang="en-GB" sz="2000" b="0"/>
          </a:p>
          <a:p>
            <a:pPr>
              <a:buFontTx/>
              <a:buNone/>
            </a:pPr>
            <a:r>
              <a:rPr lang="en-GB" sz="2000" b="0"/>
              <a:t>//set vocabulary to be used</a:t>
            </a:r>
          </a:p>
          <a:p>
            <a:pPr>
              <a:buFontTx/>
              <a:buNone/>
            </a:pPr>
            <a:r>
              <a:rPr lang="en-GB" sz="2000" b="0"/>
              <a:t>evsSearchParams.setVocabularyName("NCI_Thesaurus");</a:t>
            </a:r>
          </a:p>
          <a:p>
            <a:pPr>
              <a:buFontTx/>
              <a:buNone/>
            </a:pPr>
            <a:r>
              <a:rPr lang="en-GB" sz="2000" b="0"/>
              <a:t>evsSearchParams.setSearchTerm(</a:t>
            </a:r>
            <a:r>
              <a:rPr lang="en-GB" sz="2000" b="0" u="sng">
                <a:solidFill>
                  <a:srgbClr val="990000"/>
                </a:solidFill>
              </a:rPr>
              <a:t>“</a:t>
            </a:r>
            <a:r>
              <a:rPr lang="en-GB" sz="2000">
                <a:solidFill>
                  <a:srgbClr val="FF3300"/>
                </a:solidFill>
              </a:rPr>
              <a:t>Protein</a:t>
            </a:r>
            <a:r>
              <a:rPr lang="en-GB" sz="2000" b="0" u="sng">
                <a:solidFill>
                  <a:srgbClr val="990000"/>
                </a:solidFill>
              </a:rPr>
              <a:t>”</a:t>
            </a:r>
            <a:r>
              <a:rPr lang="en-GB" sz="2000" b="0"/>
              <a:t>);</a:t>
            </a:r>
          </a:p>
          <a:p>
            <a:pPr>
              <a:buFontTx/>
              <a:buNone/>
            </a:pPr>
            <a:r>
              <a:rPr lang="en-GB" sz="2000" b="0"/>
              <a:t>evsSearchParams.setLimit(10);        </a:t>
            </a:r>
          </a:p>
          <a:p>
            <a:pPr>
              <a:buFontTx/>
              <a:buNone/>
            </a:pPr>
            <a:endParaRPr lang="en-GB" sz="2000" b="0"/>
          </a:p>
          <a:p>
            <a:pPr>
              <a:buFontTx/>
              <a:buNone/>
            </a:pPr>
            <a:r>
              <a:rPr lang="en-GB" sz="2000" b="0"/>
              <a:t>DescLogicConcept[] descLogicConcepts = client.searchDescLogicConcept(evsSearchParams);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8930" name="Rectangle 2"/>
          <p:cNvSpPr>
            <a:spLocks noGrp="1" noChangeArrowheads="1"/>
          </p:cNvSpPr>
          <p:nvPr>
            <p:ph type="title" idx="4294967295"/>
          </p:nvPr>
        </p:nvSpPr>
        <p:spPr/>
        <p:txBody>
          <a:bodyPr/>
          <a:lstStyle/>
          <a:p>
            <a:r>
              <a:rPr lang="en-GB"/>
              <a:t>Find EVS concept code for Protein</a:t>
            </a:r>
          </a:p>
        </p:txBody>
      </p:sp>
      <p:sp>
        <p:nvSpPr>
          <p:cNvPr id="508931" name="Rectangle 3"/>
          <p:cNvSpPr>
            <a:spLocks noGrp="1" noChangeArrowheads="1"/>
          </p:cNvSpPr>
          <p:nvPr>
            <p:ph type="body" sz="half" idx="4294967295"/>
          </p:nvPr>
        </p:nvSpPr>
        <p:spPr>
          <a:xfrm>
            <a:off x="304800" y="1371600"/>
            <a:ext cx="4152900" cy="4953000"/>
          </a:xfrm>
        </p:spPr>
        <p:txBody>
          <a:bodyPr/>
          <a:lstStyle/>
          <a:p>
            <a:pPr>
              <a:buFontTx/>
              <a:buNone/>
            </a:pPr>
            <a:endParaRPr lang="en-GB" sz="1600"/>
          </a:p>
          <a:p>
            <a:endParaRPr lang="en-GB" sz="1600"/>
          </a:p>
        </p:txBody>
      </p:sp>
      <p:graphicFrame>
        <p:nvGraphicFramePr>
          <p:cNvPr id="508932" name="Object 4"/>
          <p:cNvGraphicFramePr>
            <a:graphicFrameLocks noChangeAspect="1"/>
          </p:cNvGraphicFramePr>
          <p:nvPr>
            <p:ph sz="half" idx="4294967295"/>
          </p:nvPr>
        </p:nvGraphicFramePr>
        <p:xfrm>
          <a:off x="762000" y="2133600"/>
          <a:ext cx="7772400" cy="2138363"/>
        </p:xfrm>
        <a:graphic>
          <a:graphicData uri="http://schemas.openxmlformats.org/presentationml/2006/ole">
            <p:oleObj spid="_x0000_s1107970" name="Document" r:id="rId4" imgW="5511800" imgH="6337300" progId="Word.Document.8">
              <p:embed/>
            </p:oleObj>
          </a:graphicData>
        </a:graphic>
      </p:graphicFrame>
      <p:sp>
        <p:nvSpPr>
          <p:cNvPr id="508933" name="Rectangle 5"/>
          <p:cNvSpPr>
            <a:spLocks noChangeArrowheads="1"/>
          </p:cNvSpPr>
          <p:nvPr/>
        </p:nvSpPr>
        <p:spPr bwMode="auto">
          <a:xfrm>
            <a:off x="406400" y="1447800"/>
            <a:ext cx="86106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-Dstep=step1 –Dterm=protein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0978"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sp>
        <p:nvSpPr>
          <p:cNvPr id="510979" name="Rectangle 3"/>
          <p:cNvSpPr>
            <a:spLocks noGrp="1" noChangeArrowheads="1"/>
          </p:cNvSpPr>
          <p:nvPr>
            <p:ph type="body" idx="4294967295"/>
          </p:nvPr>
        </p:nvSpPr>
        <p:spPr/>
        <p:txBody>
          <a:bodyPr/>
          <a:lstStyle/>
          <a:p>
            <a:pPr>
              <a:buFontTx/>
              <a:buNone/>
            </a:pPr>
            <a:r>
              <a:rPr lang="en-GB" sz="2000" b="0"/>
              <a:t>//instantiate a client</a:t>
            </a:r>
          </a:p>
          <a:p>
            <a:pPr>
              <a:buFontTx/>
              <a:buNone/>
            </a:pPr>
            <a:r>
              <a:rPr lang="en-GB" sz="2000">
                <a:solidFill>
                  <a:srgbClr val="FF3300"/>
                </a:solidFill>
              </a:rPr>
              <a:t>DiscoveryClient</a:t>
            </a:r>
            <a:r>
              <a:rPr lang="en-GB" sz="2000" b="0"/>
              <a:t> client = new DiscoveryClient(serviceURL_Index);</a:t>
            </a:r>
          </a:p>
          <a:p>
            <a:pPr>
              <a:buFontTx/>
              <a:buNone/>
            </a:pPr>
            <a:endParaRPr lang="en-GB" sz="2000" b="0"/>
          </a:p>
          <a:p>
            <a:pPr>
              <a:buFontTx/>
              <a:buNone/>
            </a:pPr>
            <a:r>
              <a:rPr lang="en-GB" sz="2000" b="0"/>
              <a:t>//search services end point exposing a model annotated concept code</a:t>
            </a:r>
          </a:p>
          <a:p>
            <a:pPr>
              <a:buFontTx/>
              <a:buNone/>
            </a:pPr>
            <a:r>
              <a:rPr lang="en-GB" sz="2000" b="0"/>
              <a:t>EndpointReferenceType[] endPointReferenceArr=</a:t>
            </a:r>
          </a:p>
          <a:p>
            <a:pPr>
              <a:buFontTx/>
              <a:buNone/>
            </a:pPr>
            <a:r>
              <a:rPr lang="en-GB" sz="2000" b="0"/>
              <a:t>	client.discoverDataServicesByModelConceptCode</a:t>
            </a:r>
            <a:r>
              <a:rPr lang="en-GB" sz="2000">
                <a:solidFill>
                  <a:srgbClr val="FF3300"/>
                </a:solidFill>
              </a:rPr>
              <a:t>(“C17021”);</a:t>
            </a:r>
          </a:p>
          <a:p>
            <a:pPr>
              <a:buFontTx/>
              <a:buNone/>
            </a:pPr>
            <a:endParaRPr lang="en-GB" sz="2000">
              <a:solidFill>
                <a:srgbClr val="FF33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026"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graphicFrame>
        <p:nvGraphicFramePr>
          <p:cNvPr id="513027" name="Object 3"/>
          <p:cNvGraphicFramePr>
            <a:graphicFrameLocks noChangeAspect="1"/>
          </p:cNvGraphicFramePr>
          <p:nvPr>
            <p:ph idx="4294967295"/>
          </p:nvPr>
        </p:nvGraphicFramePr>
        <p:xfrm>
          <a:off x="1879600" y="1447800"/>
          <a:ext cx="7086600" cy="5264150"/>
        </p:xfrm>
        <a:graphic>
          <a:graphicData uri="http://schemas.openxmlformats.org/presentationml/2006/ole">
            <p:oleObj spid="_x0000_s1112066" name="Document" r:id="rId4" imgW="5511800" imgH="6337300" progId="Word.Document.8">
              <p:embed/>
            </p:oleObj>
          </a:graphicData>
        </a:graphic>
      </p:graphicFrame>
      <p:sp>
        <p:nvSpPr>
          <p:cNvPr id="513028" name="Oval 4"/>
          <p:cNvSpPr>
            <a:spLocks noChangeArrowheads="1"/>
          </p:cNvSpPr>
          <p:nvPr/>
        </p:nvSpPr>
        <p:spPr bwMode="auto">
          <a:xfrm>
            <a:off x="1803400" y="2971800"/>
            <a:ext cx="6858000" cy="19812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13029" name="Line 5"/>
          <p:cNvSpPr>
            <a:spLocks noChangeShapeType="1"/>
          </p:cNvSpPr>
          <p:nvPr/>
        </p:nvSpPr>
        <p:spPr bwMode="auto">
          <a:xfrm flipV="1">
            <a:off x="685800" y="4114800"/>
            <a:ext cx="1066800" cy="609600"/>
          </a:xfrm>
          <a:prstGeom prst="line">
            <a:avLst/>
          </a:prstGeom>
          <a:noFill/>
          <a:ln w="38100">
            <a:solidFill>
              <a:schemeClr val="tx1"/>
            </a:solidFill>
            <a:round/>
            <a:headEnd type="triangle" w="med" len="med"/>
            <a:tailEnd/>
          </a:ln>
        </p:spPr>
        <p:txBody>
          <a:bodyPr>
            <a:prstTxWarp prst="textNoShape">
              <a:avLst/>
            </a:prstTxWarp>
          </a:bodyPr>
          <a:lstStyle/>
          <a:p>
            <a:endParaRPr lang="en-US"/>
          </a:p>
        </p:txBody>
      </p:sp>
      <p:sp>
        <p:nvSpPr>
          <p:cNvPr id="513030" name="Text Box 6"/>
          <p:cNvSpPr txBox="1">
            <a:spLocks noChangeArrowheads="1"/>
          </p:cNvSpPr>
          <p:nvPr/>
        </p:nvSpPr>
        <p:spPr bwMode="auto">
          <a:xfrm>
            <a:off x="0" y="4768850"/>
            <a:ext cx="20574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Pick two services for next step</a:t>
            </a:r>
          </a:p>
        </p:txBody>
      </p:sp>
      <p:sp>
        <p:nvSpPr>
          <p:cNvPr id="513031" name="Rectangle 7"/>
          <p:cNvSpPr>
            <a:spLocks noChangeArrowheads="1"/>
          </p:cNvSpPr>
          <p:nvPr/>
        </p:nvSpPr>
        <p:spPr bwMode="auto">
          <a:xfrm>
            <a:off x="342900" y="1092200"/>
            <a:ext cx="86106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-Dstep=step2 –Dterm=protein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Interoperability</a:t>
            </a:r>
          </a:p>
        </p:txBody>
      </p:sp>
      <p:sp>
        <p:nvSpPr>
          <p:cNvPr id="24579" name="Rectangle 16"/>
          <p:cNvSpPr>
            <a:spLocks noGrp="1" noChangeArrowheads="1"/>
          </p:cNvSpPr>
          <p:nvPr>
            <p:ph idx="1"/>
          </p:nvPr>
        </p:nvSpPr>
        <p:spPr>
          <a:xfrm>
            <a:off x="971550" y="2008188"/>
            <a:ext cx="7415213" cy="3338512"/>
          </a:xfrm>
        </p:spPr>
        <p:txBody>
          <a:bodyPr/>
          <a:lstStyle/>
          <a:p>
            <a:pPr eaLnBrk="1" hangingPunct="1"/>
            <a:r>
              <a:rPr lang="en-US" b="0"/>
              <a:t>The ability of multiple systems to  exchange information </a:t>
            </a:r>
            <a:br>
              <a:rPr lang="en-US" b="0"/>
            </a:br>
            <a:r>
              <a:rPr lang="en-US" b="0"/>
              <a:t>and to be able to use the information   that has been exchanged.</a:t>
            </a:r>
          </a:p>
        </p:txBody>
      </p:sp>
      <p:grpSp>
        <p:nvGrpSpPr>
          <p:cNvPr id="2" name="Group 17"/>
          <p:cNvGrpSpPr>
            <a:grpSpLocks/>
          </p:cNvGrpSpPr>
          <p:nvPr/>
        </p:nvGrpSpPr>
        <p:grpSpPr bwMode="auto">
          <a:xfrm>
            <a:off x="1243013" y="2590800"/>
            <a:ext cx="4167187" cy="3124200"/>
            <a:chOff x="576" y="1488"/>
            <a:chExt cx="2625" cy="1893"/>
          </a:xfrm>
        </p:grpSpPr>
        <p:cxnSp>
          <p:nvCxnSpPr>
            <p:cNvPr id="24586" name="AutoShape 18"/>
            <p:cNvCxnSpPr>
              <a:cxnSpLocks noChangeShapeType="1"/>
              <a:stCxn id="24590" idx="0"/>
              <a:endCxn id="24587" idx="2"/>
            </p:cNvCxnSpPr>
            <p:nvPr/>
          </p:nvCxnSpPr>
          <p:spPr bwMode="auto">
            <a:xfrm flipV="1">
              <a:off x="1476" y="1720"/>
              <a:ext cx="425" cy="968"/>
            </a:xfrm>
            <a:prstGeom prst="straightConnector1">
              <a:avLst/>
            </a:prstGeom>
            <a:noFill/>
            <a:ln w="9525">
              <a:solidFill>
                <a:schemeClr val="tx1"/>
              </a:solidFill>
              <a:round/>
              <a:headEnd/>
              <a:tailEnd type="triangle" w="lg" len="lg"/>
            </a:ln>
          </p:spPr>
        </p:cxnSp>
        <p:sp>
          <p:nvSpPr>
            <p:cNvPr id="24587" name="Rectangle 19"/>
            <p:cNvSpPr>
              <a:spLocks noChangeArrowheads="1"/>
            </p:cNvSpPr>
            <p:nvPr/>
          </p:nvSpPr>
          <p:spPr bwMode="auto">
            <a:xfrm>
              <a:off x="600" y="1488"/>
              <a:ext cx="2601" cy="232"/>
            </a:xfrm>
            <a:prstGeom prst="rect">
              <a:avLst/>
            </a:prstGeom>
            <a:solidFill>
              <a:srgbClr val="00FFFF">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grpSp>
          <p:nvGrpSpPr>
            <p:cNvPr id="3" name="Group 20"/>
            <p:cNvGrpSpPr>
              <a:grpSpLocks/>
            </p:cNvGrpSpPr>
            <p:nvPr/>
          </p:nvGrpSpPr>
          <p:grpSpPr bwMode="auto">
            <a:xfrm>
              <a:off x="576" y="2688"/>
              <a:ext cx="1800" cy="693"/>
              <a:chOff x="432" y="2736"/>
              <a:chExt cx="1488" cy="503"/>
            </a:xfrm>
          </p:grpSpPr>
          <p:sp>
            <p:nvSpPr>
              <p:cNvPr id="24589" name="Text Box 21"/>
              <p:cNvSpPr txBox="1">
                <a:spLocks noChangeArrowheads="1"/>
              </p:cNvSpPr>
              <p:nvPr/>
            </p:nvSpPr>
            <p:spPr bwMode="auto">
              <a:xfrm>
                <a:off x="447" y="2762"/>
                <a:ext cx="1440" cy="409"/>
              </a:xfrm>
              <a:prstGeom prst="rect">
                <a:avLst/>
              </a:prstGeom>
              <a:solidFill>
                <a:schemeClr val="bg1">
                  <a:alpha val="50195"/>
                </a:schemeClr>
              </a:solidFill>
              <a:ln w="9525">
                <a:solidFill>
                  <a:schemeClr val="bg1"/>
                </a:solidFill>
                <a:miter lim="800000"/>
                <a:headEnd/>
                <a:tailEnd/>
              </a:ln>
            </p:spPr>
            <p:txBody>
              <a:bodyPr wrap="none" lIns="92075" tIns="46038" rIns="92075" bIns="46038">
                <a:prstTxWarp prst="textNoShape">
                  <a:avLst/>
                </a:prstTxWarp>
                <a:spAutoFit/>
              </a:bodyPr>
              <a:lstStyle/>
              <a:p>
                <a:pPr algn="ctr" eaLnBrk="0" hangingPunct="0">
                  <a:lnSpc>
                    <a:spcPct val="93000"/>
                  </a:lnSpc>
                  <a:spcBef>
                    <a:spcPct val="50000"/>
                  </a:spcBef>
                </a:pPr>
                <a:r>
                  <a:rPr lang="en-US" sz="2800" b="1"/>
                  <a:t>Syntactic</a:t>
                </a:r>
                <a:br>
                  <a:rPr lang="en-US" sz="2800" b="1"/>
                </a:br>
                <a:r>
                  <a:rPr lang="en-US" sz="2800" b="1"/>
                  <a:t>interoperability</a:t>
                </a:r>
              </a:p>
            </p:txBody>
          </p:sp>
          <p:sp>
            <p:nvSpPr>
              <p:cNvPr id="24590" name="Text Box 22"/>
              <p:cNvSpPr txBox="1">
                <a:spLocks noChangeArrowheads="1"/>
              </p:cNvSpPr>
              <p:nvPr/>
            </p:nvSpPr>
            <p:spPr bwMode="auto">
              <a:xfrm>
                <a:off x="432" y="2736"/>
                <a:ext cx="1488" cy="503"/>
              </a:xfrm>
              <a:prstGeom prst="rect">
                <a:avLst/>
              </a:prstGeom>
              <a:solidFill>
                <a:srgbClr val="00FFFF">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b="1"/>
                  <a:t>                     </a:t>
                </a:r>
              </a:p>
              <a:p>
                <a:pPr algn="ctr" eaLnBrk="0" hangingPunct="0">
                  <a:lnSpc>
                    <a:spcPct val="93000"/>
                  </a:lnSpc>
                  <a:spcBef>
                    <a:spcPct val="50000"/>
                  </a:spcBef>
                </a:pPr>
                <a:endParaRPr lang="en-US" sz="2800" b="1"/>
              </a:p>
            </p:txBody>
          </p:sp>
        </p:grpSp>
      </p:grpSp>
      <p:grpSp>
        <p:nvGrpSpPr>
          <p:cNvPr id="4" name="Group 23"/>
          <p:cNvGrpSpPr>
            <a:grpSpLocks/>
          </p:cNvGrpSpPr>
          <p:nvPr/>
        </p:nvGrpSpPr>
        <p:grpSpPr bwMode="auto">
          <a:xfrm>
            <a:off x="4073525" y="3119438"/>
            <a:ext cx="4079875" cy="2443162"/>
            <a:chOff x="2352" y="1794"/>
            <a:chExt cx="2570" cy="1539"/>
          </a:xfrm>
        </p:grpSpPr>
        <p:sp>
          <p:nvSpPr>
            <p:cNvPr id="24582" name="Rectangle 24"/>
            <p:cNvSpPr>
              <a:spLocks noChangeArrowheads="1"/>
            </p:cNvSpPr>
            <p:nvPr/>
          </p:nvSpPr>
          <p:spPr bwMode="auto">
            <a:xfrm>
              <a:off x="2352" y="1794"/>
              <a:ext cx="2570" cy="240"/>
            </a:xfrm>
            <a:prstGeom prst="rect">
              <a:avLst/>
            </a:prstGeom>
            <a:solidFill>
              <a:srgbClr val="FF6600">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cxnSp>
          <p:nvCxnSpPr>
            <p:cNvPr id="24583" name="AutoShape 25"/>
            <p:cNvCxnSpPr>
              <a:cxnSpLocks noChangeShapeType="1"/>
              <a:endCxn id="24582" idx="2"/>
            </p:cNvCxnSpPr>
            <p:nvPr/>
          </p:nvCxnSpPr>
          <p:spPr bwMode="auto">
            <a:xfrm flipH="1" flipV="1">
              <a:off x="3637" y="2034"/>
              <a:ext cx="264" cy="606"/>
            </a:xfrm>
            <a:prstGeom prst="straightConnector1">
              <a:avLst/>
            </a:prstGeom>
            <a:noFill/>
            <a:ln w="9525">
              <a:solidFill>
                <a:schemeClr val="tx1"/>
              </a:solidFill>
              <a:round/>
              <a:headEnd/>
              <a:tailEnd type="triangle" w="lg" len="lg"/>
            </a:ln>
          </p:spPr>
        </p:cxnSp>
        <p:sp>
          <p:nvSpPr>
            <p:cNvPr id="24584" name="Rectangle 26"/>
            <p:cNvSpPr>
              <a:spLocks noChangeArrowheads="1"/>
            </p:cNvSpPr>
            <p:nvPr/>
          </p:nvSpPr>
          <p:spPr bwMode="auto">
            <a:xfrm>
              <a:off x="3121" y="2619"/>
              <a:ext cx="1653" cy="598"/>
            </a:xfrm>
            <a:prstGeom prst="rect">
              <a:avLst/>
            </a:prstGeom>
            <a:noFill/>
            <a:ln w="12700" cap="sq">
              <a:noFill/>
              <a:miter lim="800000"/>
              <a:headEnd type="none" w="sm" len="sm"/>
              <a:tailEnd type="none" w="sm" len="sm"/>
            </a:ln>
          </p:spPr>
          <p:txBody>
            <a:bodyPr wrap="none" anchor="ctr">
              <a:prstTxWarp prst="textNoShape">
                <a:avLst/>
              </a:prstTxWarp>
            </a:bodyPr>
            <a:lstStyle/>
            <a:p>
              <a:pPr algn="ctr"/>
              <a:r>
                <a:rPr lang="en-US" sz="2800" b="1"/>
                <a:t>Semantic</a:t>
              </a:r>
              <a:br>
                <a:rPr lang="en-US" sz="2800" b="1"/>
              </a:br>
              <a:r>
                <a:rPr lang="en-US" sz="2800" b="1"/>
                <a:t>interoperability</a:t>
              </a:r>
            </a:p>
          </p:txBody>
        </p:sp>
        <p:sp>
          <p:nvSpPr>
            <p:cNvPr id="24585" name="Text Box 27"/>
            <p:cNvSpPr txBox="1">
              <a:spLocks noChangeArrowheads="1"/>
            </p:cNvSpPr>
            <p:nvPr/>
          </p:nvSpPr>
          <p:spPr bwMode="auto">
            <a:xfrm>
              <a:off x="3073" y="2640"/>
              <a:ext cx="1824" cy="693"/>
            </a:xfrm>
            <a:prstGeom prst="rect">
              <a:avLst/>
            </a:prstGeom>
            <a:solidFill>
              <a:srgbClr val="FF6600">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a:t> </a:t>
              </a:r>
            </a:p>
            <a:p>
              <a:pPr algn="ctr" eaLnBrk="0" hangingPunct="0">
                <a:lnSpc>
                  <a:spcPct val="93000"/>
                </a:lnSpc>
                <a:spcBef>
                  <a:spcPct val="50000"/>
                </a:spcBef>
              </a:pPr>
              <a:r>
                <a:rPr lang="en-US" sz="2800"/>
                <a:t>                       </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5074"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5075" name="Rectangle 3"/>
          <p:cNvSpPr>
            <a:spLocks noGrp="1" noChangeArrowheads="1"/>
          </p:cNvSpPr>
          <p:nvPr>
            <p:ph type="body" idx="4294967295"/>
          </p:nvPr>
        </p:nvSpPr>
        <p:spPr/>
        <p:txBody>
          <a:bodyPr/>
          <a:lstStyle/>
          <a:p>
            <a:pPr>
              <a:buFontTx/>
              <a:buNone/>
            </a:pPr>
            <a:r>
              <a:rPr lang="en-GB" sz="2000">
                <a:solidFill>
                  <a:srgbClr val="FF3300"/>
                </a:solidFill>
              </a:rPr>
              <a:t>DataServiceClient</a:t>
            </a:r>
            <a:r>
              <a:rPr lang="en-GB" sz="2000" b="0"/>
              <a:t> client_caBIO=new DataServiceClient(</a:t>
            </a:r>
            <a:r>
              <a:rPr lang="en-GB" sz="2000" b="0" i="1"/>
              <a:t>serviceURL_caBIO</a:t>
            </a:r>
            <a:r>
              <a:rPr lang="en-GB" sz="2000" b="0"/>
              <a:t>);</a:t>
            </a:r>
          </a:p>
          <a:p>
            <a:pPr>
              <a:buFontTx/>
              <a:buNone/>
            </a:pPr>
            <a:r>
              <a:rPr lang="en-GB" sz="2000">
                <a:solidFill>
                  <a:srgbClr val="FF3300"/>
                </a:solidFill>
              </a:rPr>
              <a:t>DataServiceClient</a:t>
            </a:r>
            <a:r>
              <a:rPr lang="en-GB" sz="2000" b="0">
                <a:solidFill>
                  <a:srgbClr val="990000"/>
                </a:solidFill>
              </a:rPr>
              <a:t> </a:t>
            </a:r>
            <a:r>
              <a:rPr lang="en-GB" sz="2000" b="0"/>
              <a:t>client_gridPIR=new DataServiceClient(</a:t>
            </a:r>
            <a:r>
              <a:rPr lang="en-GB" sz="2000" b="0" i="1"/>
              <a:t>serviceURL_gridPIR</a:t>
            </a:r>
            <a:r>
              <a:rPr lang="en-GB" sz="2000" b="0"/>
              <a:t>);</a:t>
            </a:r>
          </a:p>
          <a:p>
            <a:pPr>
              <a:buFontTx/>
              <a:buNone/>
            </a:pPr>
            <a:r>
              <a:rPr lang="en-GB" sz="2000" b="0"/>
              <a:t>        </a:t>
            </a:r>
          </a:p>
          <a:p>
            <a:pPr>
              <a:buFontTx/>
              <a:buNone/>
            </a:pPr>
            <a:r>
              <a:rPr lang="en-GB" sz="2000" b="0"/>
              <a:t>//Download domain models from Data Services</a:t>
            </a:r>
          </a:p>
          <a:p>
            <a:pPr>
              <a:buFontTx/>
              <a:buNone/>
            </a:pPr>
            <a:r>
              <a:rPr lang="en-GB" sz="2000" b="0"/>
              <a:t>DomainModel domainModel_caBIO;</a:t>
            </a:r>
          </a:p>
          <a:p>
            <a:pPr>
              <a:buFontTx/>
              <a:buNone/>
            </a:pPr>
            <a:r>
              <a:rPr lang="en-GB" sz="2000" b="0"/>
              <a:t>DomainModel domainModel_gridPIR;</a:t>
            </a:r>
          </a:p>
          <a:p>
            <a:pPr>
              <a:buFontTx/>
              <a:buNone/>
            </a:pPr>
            <a:endParaRPr lang="en-GB" sz="2000" b="0"/>
          </a:p>
          <a:p>
            <a:pPr>
              <a:buFontTx/>
              <a:buNone/>
            </a:pPr>
            <a:r>
              <a:rPr lang="en-GB" sz="2000" b="0"/>
              <a:t>domainModel_caBIO=</a:t>
            </a:r>
            <a:r>
              <a:rPr lang="en-GB" sz="2000">
                <a:solidFill>
                  <a:srgbClr val="FF3300"/>
                </a:solidFill>
              </a:rPr>
              <a:t>MetadataUtils.getDomainModel</a:t>
            </a:r>
            <a:r>
              <a:rPr lang="en-GB" sz="2000" b="0"/>
              <a:t>(client_caBIO.getEndpointReference());</a:t>
            </a:r>
          </a:p>
          <a:p>
            <a:pPr>
              <a:buFontTx/>
              <a:buNone/>
            </a:pPr>
            <a:r>
              <a:rPr lang="en-GB" sz="2000" b="0"/>
              <a:t>domainModel_gridPIR=</a:t>
            </a:r>
            <a:r>
              <a:rPr lang="en-GB" sz="2000">
                <a:solidFill>
                  <a:srgbClr val="FF3300"/>
                </a:solidFill>
              </a:rPr>
              <a:t>MetadataUtils.getDomainModel</a:t>
            </a:r>
            <a:r>
              <a:rPr lang="en-GB" sz="2000" b="0"/>
              <a:t>(client_gridPIR.getEndpointReference());</a:t>
            </a:r>
          </a:p>
          <a:p>
            <a:pPr>
              <a:buFontTx/>
              <a:buNone/>
            </a:pPr>
            <a:r>
              <a:rPr lang="en-GB" sz="2000" b="0"/>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7123" name="Rectangle 3"/>
          <p:cNvSpPr>
            <a:spLocks noGrp="1" noChangeArrowheads="1"/>
          </p:cNvSpPr>
          <p:nvPr>
            <p:ph type="body" idx="4294967295"/>
          </p:nvPr>
        </p:nvSpPr>
        <p:spPr/>
        <p:txBody>
          <a:bodyPr/>
          <a:lstStyle/>
          <a:p>
            <a:pPr>
              <a:lnSpc>
                <a:spcPct val="80000"/>
              </a:lnSpc>
              <a:buFontTx/>
              <a:buNone/>
            </a:pPr>
            <a:r>
              <a:rPr lang="en-GB" sz="2000" b="0"/>
              <a:t>Find </a:t>
            </a:r>
            <a:r>
              <a:rPr lang="en-GB" sz="2000"/>
              <a:t>semantically equivalent attributes</a:t>
            </a:r>
            <a:r>
              <a:rPr lang="en-GB" sz="2000" b="0"/>
              <a:t> using </a:t>
            </a:r>
            <a:r>
              <a:rPr lang="en-GB" sz="2000"/>
              <a:t>Common Data Elements (CDEs)</a:t>
            </a:r>
          </a:p>
          <a:p>
            <a:pPr>
              <a:lnSpc>
                <a:spcPct val="80000"/>
              </a:lnSpc>
              <a:buFontTx/>
              <a:buNone/>
            </a:pPr>
            <a:r>
              <a:rPr lang="en-GB" sz="1600" b="0"/>
              <a:t> </a:t>
            </a:r>
          </a:p>
          <a:p>
            <a:pPr>
              <a:lnSpc>
                <a:spcPct val="80000"/>
              </a:lnSpc>
              <a:buFontTx/>
              <a:buNone/>
            </a:pPr>
            <a:r>
              <a:rPr lang="en-GB" sz="1600" b="0"/>
              <a:t>//Parse all the Data Elements from first model (NOT SHOWN)</a:t>
            </a:r>
          </a:p>
          <a:p>
            <a:pPr>
              <a:lnSpc>
                <a:spcPct val="80000"/>
              </a:lnSpc>
              <a:buFontTx/>
              <a:buNone/>
            </a:pPr>
            <a:r>
              <a:rPr lang="en-GB" sz="1600" b="0"/>
              <a:t>//Parse all the Data Elements from second domain model and return common CDEs</a:t>
            </a:r>
          </a:p>
          <a:p>
            <a:pPr>
              <a:lnSpc>
                <a:spcPct val="80000"/>
              </a:lnSpc>
              <a:buFontTx/>
              <a:buNone/>
            </a:pPr>
            <a:r>
              <a:rPr lang="en-GB" sz="1600" b="0"/>
              <a:t>    umlClassArr=exposedUMLClassCollection2.getUMLClass();</a:t>
            </a:r>
          </a:p>
          <a:p>
            <a:pPr>
              <a:lnSpc>
                <a:spcPct val="80000"/>
              </a:lnSpc>
              <a:buFontTx/>
              <a:buNone/>
            </a:pPr>
            <a:r>
              <a:rPr lang="en-GB" sz="1600" b="0"/>
              <a:t>    for (int i=0;i&lt;umlClassArr.length;i++){</a:t>
            </a:r>
          </a:p>
          <a:p>
            <a:pPr>
              <a:lnSpc>
                <a:spcPct val="80000"/>
              </a:lnSpc>
              <a:buFontTx/>
              <a:buNone/>
            </a:pPr>
            <a:r>
              <a:rPr lang="en-GB" sz="1600" b="0"/>
              <a:t>        UMLClassUmlAttributeCollection attributeCollection = (UMLClassUmlAttributeCollection) umlClassArr[i].getUmlAttributeCollection();</a:t>
            </a:r>
          </a:p>
          <a:p>
            <a:pPr>
              <a:lnSpc>
                <a:spcPct val="80000"/>
              </a:lnSpc>
              <a:buFontTx/>
              <a:buNone/>
            </a:pPr>
            <a:r>
              <a:rPr lang="en-GB" sz="1600" b="0"/>
              <a:t>        UMLAttribute [] umlAttributeArr=attributeCollection.getUMLAttribute();   </a:t>
            </a:r>
          </a:p>
          <a:p>
            <a:pPr>
              <a:lnSpc>
                <a:spcPct val="80000"/>
              </a:lnSpc>
              <a:buFontTx/>
              <a:buNone/>
            </a:pPr>
            <a:r>
              <a:rPr lang="en-GB" sz="1600" b="0"/>
              <a:t>        for (int j=0;j&lt;umlAttributeArr.length;j++){</a:t>
            </a:r>
          </a:p>
          <a:p>
            <a:pPr>
              <a:lnSpc>
                <a:spcPct val="80000"/>
              </a:lnSpc>
              <a:buFontTx/>
              <a:buNone/>
            </a:pPr>
            <a:r>
              <a:rPr lang="en-GB" sz="1600" b="0"/>
              <a:t>	        MyDataElement dataElement=</a:t>
            </a:r>
          </a:p>
          <a:p>
            <a:pPr>
              <a:lnSpc>
                <a:spcPct val="80000"/>
              </a:lnSpc>
              <a:buFontTx/>
              <a:buNone/>
            </a:pPr>
            <a:r>
              <a:rPr lang="en-GB" sz="1600" b="0"/>
              <a:t>		new MyDataElement(umlClassArr[i],umlAttributeArr[j]);</a:t>
            </a:r>
          </a:p>
          <a:p>
            <a:pPr>
              <a:lnSpc>
                <a:spcPct val="80000"/>
              </a:lnSpc>
              <a:buFontTx/>
              <a:buNone/>
            </a:pPr>
            <a:r>
              <a:rPr lang="en-GB" sz="1600" b="0"/>
              <a:t>        if(dataElementMap.containsKey(dataElement.getPublicIDVersion())){</a:t>
            </a:r>
          </a:p>
          <a:p>
            <a:pPr>
              <a:lnSpc>
                <a:spcPct val="80000"/>
              </a:lnSpc>
              <a:buFontTx/>
              <a:buNone/>
            </a:pPr>
            <a:r>
              <a:rPr lang="en-GB" sz="1600" b="0"/>
              <a:t>        MyDataElement sourceDataElement=</a:t>
            </a:r>
          </a:p>
          <a:p>
            <a:pPr>
              <a:lnSpc>
                <a:spcPct val="80000"/>
              </a:lnSpc>
              <a:buFontTx/>
              <a:buNone/>
            </a:pPr>
            <a:r>
              <a:rPr lang="en-GB" sz="1600" b="0"/>
              <a:t>		(MyDataElement)dataElementMap.get(dataElement.getPublicIDVersion());</a:t>
            </a:r>
          </a:p>
          <a:p>
            <a:pPr>
              <a:lnSpc>
                <a:spcPct val="80000"/>
              </a:lnSpc>
              <a:buFontTx/>
              <a:buNone/>
            </a:pPr>
            <a:r>
              <a:rPr lang="en-GB" sz="1600" b="0"/>
              <a:t>        MyDataElementMap myDataElementMap=new 		MyDataElementMap(sourceDataElement,dataElement);</a:t>
            </a:r>
          </a:p>
          <a:p>
            <a:pPr>
              <a:lnSpc>
                <a:spcPct val="80000"/>
              </a:lnSpc>
              <a:buFontTx/>
              <a:buNone/>
            </a:pPr>
            <a:r>
              <a:rPr lang="en-GB" sz="1600" b="0"/>
              <a:t>        	commonDataElementList.add(myDataElementMap);</a:t>
            </a:r>
          </a:p>
          <a:p>
            <a:pPr>
              <a:lnSpc>
                <a:spcPct val="80000"/>
              </a:lnSpc>
              <a:buFontTx/>
              <a:buNone/>
            </a:pPr>
            <a:r>
              <a:rPr lang="en-GB" sz="1600" b="0"/>
              <a:t>        	}</a:t>
            </a:r>
          </a:p>
          <a:p>
            <a:pPr>
              <a:lnSpc>
                <a:spcPct val="80000"/>
              </a:lnSpc>
              <a:buFontTx/>
              <a:buNone/>
            </a:pPr>
            <a:r>
              <a:rPr lang="en-GB" sz="1600" b="0"/>
              <a:t>        }</a:t>
            </a:r>
          </a:p>
          <a:p>
            <a:pPr>
              <a:lnSpc>
                <a:spcPct val="80000"/>
              </a:lnSpc>
              <a:buFontTx/>
              <a:buNone/>
            </a:pPr>
            <a:r>
              <a:rPr lang="en-GB" sz="1600" b="0"/>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9170" name="Rectangle 2"/>
          <p:cNvSpPr>
            <a:spLocks noGrp="1" noChangeArrowheads="1"/>
          </p:cNvSpPr>
          <p:nvPr>
            <p:ph type="title" idx="4294967295"/>
          </p:nvPr>
        </p:nvSpPr>
        <p:spPr/>
        <p:txBody>
          <a:bodyPr/>
          <a:lstStyle/>
          <a:p>
            <a:r>
              <a:rPr lang="en-GB" sz="2700"/>
              <a:t>Find how to combine the information from these Data Services</a:t>
            </a:r>
          </a:p>
        </p:txBody>
      </p:sp>
      <p:pic>
        <p:nvPicPr>
          <p:cNvPr id="519171" name="Picture 3"/>
          <p:cNvPicPr>
            <a:picLocks noGrp="1" noChangeAspect="1" noChangeArrowheads="1"/>
          </p:cNvPicPr>
          <p:nvPr>
            <p:ph type="body" idx="4294967295"/>
          </p:nvPr>
        </p:nvPicPr>
        <p:blipFill>
          <a:blip r:embed="rId3"/>
          <a:srcRect b="36923"/>
          <a:stretch>
            <a:fillRect/>
          </a:stretch>
        </p:blipFill>
        <p:spPr>
          <a:xfrm>
            <a:off x="2959100" y="1536700"/>
            <a:ext cx="5334000" cy="5148263"/>
          </a:xfrm>
          <a:noFill/>
        </p:spPr>
      </p:pic>
      <p:sp>
        <p:nvSpPr>
          <p:cNvPr id="519172" name="Oval 4"/>
          <p:cNvSpPr>
            <a:spLocks noChangeArrowheads="1"/>
          </p:cNvSpPr>
          <p:nvPr/>
        </p:nvSpPr>
        <p:spPr bwMode="auto">
          <a:xfrm>
            <a:off x="2743200" y="4191000"/>
            <a:ext cx="5816600" cy="990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19173" name="Line 5"/>
          <p:cNvSpPr>
            <a:spLocks noChangeShapeType="1"/>
          </p:cNvSpPr>
          <p:nvPr/>
        </p:nvSpPr>
        <p:spPr bwMode="auto">
          <a:xfrm>
            <a:off x="1981200" y="4724400"/>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19174" name="Text Box 6"/>
          <p:cNvSpPr txBox="1">
            <a:spLocks noChangeArrowheads="1"/>
          </p:cNvSpPr>
          <p:nvPr/>
        </p:nvSpPr>
        <p:spPr bwMode="auto">
          <a:xfrm>
            <a:off x="228600" y="3594100"/>
            <a:ext cx="2057400" cy="1739900"/>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gridPIR’s Gene.name and caBIO’s Gene.symbol are semantically equivalent</a:t>
            </a:r>
          </a:p>
        </p:txBody>
      </p:sp>
      <p:sp>
        <p:nvSpPr>
          <p:cNvPr id="519175" name="Rectangle 7"/>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-Dstep=step3</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1218" name="Rectangle 2"/>
          <p:cNvSpPr>
            <a:spLocks noGrp="1" noChangeArrowheads="1"/>
          </p:cNvSpPr>
          <p:nvPr>
            <p:ph type="title" idx="4294967295"/>
          </p:nvPr>
        </p:nvSpPr>
        <p:spPr/>
        <p:txBody>
          <a:bodyPr/>
          <a:lstStyle/>
          <a:p>
            <a:r>
              <a:rPr lang="en-GB" sz="2700"/>
              <a:t>Find how to combine the information from these Data Services</a:t>
            </a:r>
          </a:p>
        </p:txBody>
      </p:sp>
      <p:pic>
        <p:nvPicPr>
          <p:cNvPr id="521219" name="Picture 3"/>
          <p:cNvPicPr>
            <a:picLocks noChangeAspect="1" noChangeArrowheads="1"/>
          </p:cNvPicPr>
          <p:nvPr/>
        </p:nvPicPr>
        <p:blipFill>
          <a:blip r:embed="rId3"/>
          <a:srcRect l="3067" t="5647" r="60992" b="58505"/>
          <a:stretch>
            <a:fillRect/>
          </a:stretch>
        </p:blipFill>
        <p:spPr bwMode="auto">
          <a:xfrm>
            <a:off x="5562600" y="3962400"/>
            <a:ext cx="3281363" cy="2614613"/>
          </a:xfrm>
          <a:prstGeom prst="rect">
            <a:avLst/>
          </a:prstGeom>
          <a:noFill/>
          <a:ln w="9525">
            <a:noFill/>
            <a:miter lim="800000"/>
            <a:headEnd/>
            <a:tailEnd/>
          </a:ln>
        </p:spPr>
      </p:pic>
      <p:pic>
        <p:nvPicPr>
          <p:cNvPr id="521220" name="Picture 4"/>
          <p:cNvPicPr>
            <a:picLocks noChangeAspect="1" noChangeArrowheads="1"/>
          </p:cNvPicPr>
          <p:nvPr/>
        </p:nvPicPr>
        <p:blipFill>
          <a:blip r:embed="rId4"/>
          <a:srcRect l="7376" t="18654" r="4918" b="20985"/>
          <a:stretch>
            <a:fillRect/>
          </a:stretch>
        </p:blipFill>
        <p:spPr bwMode="auto">
          <a:xfrm>
            <a:off x="617538" y="2257425"/>
            <a:ext cx="2943225" cy="1281113"/>
          </a:xfrm>
          <a:prstGeom prst="rect">
            <a:avLst/>
          </a:prstGeom>
          <a:noFill/>
          <a:ln w="9525">
            <a:noFill/>
            <a:miter lim="800000"/>
            <a:headEnd/>
            <a:tailEnd/>
          </a:ln>
        </p:spPr>
      </p:pic>
      <p:pic>
        <p:nvPicPr>
          <p:cNvPr id="521221" name="Picture 5"/>
          <p:cNvPicPr>
            <a:picLocks noChangeAspect="1" noChangeArrowheads="1"/>
          </p:cNvPicPr>
          <p:nvPr/>
        </p:nvPicPr>
        <p:blipFill>
          <a:blip r:embed="rId5"/>
          <a:srcRect l="9827" t="14470" r="8316" b="19731"/>
          <a:stretch>
            <a:fillRect/>
          </a:stretch>
        </p:blipFill>
        <p:spPr bwMode="auto">
          <a:xfrm>
            <a:off x="6096000" y="1917700"/>
            <a:ext cx="1773238" cy="1643063"/>
          </a:xfrm>
          <a:prstGeom prst="rect">
            <a:avLst/>
          </a:prstGeom>
          <a:noFill/>
          <a:ln w="9525">
            <a:noFill/>
            <a:miter lim="800000"/>
            <a:headEnd/>
            <a:tailEnd/>
          </a:ln>
        </p:spPr>
      </p:pic>
      <p:pic>
        <p:nvPicPr>
          <p:cNvPr id="521222" name="Picture 6"/>
          <p:cNvPicPr>
            <a:picLocks noChangeAspect="1" noChangeArrowheads="1"/>
          </p:cNvPicPr>
          <p:nvPr/>
        </p:nvPicPr>
        <p:blipFill>
          <a:blip r:embed="rId6"/>
          <a:srcRect l="7170" t="18405" r="4482" b="22653"/>
          <a:stretch>
            <a:fillRect/>
          </a:stretch>
        </p:blipFill>
        <p:spPr bwMode="auto">
          <a:xfrm>
            <a:off x="292100" y="5118100"/>
            <a:ext cx="3235325" cy="1366838"/>
          </a:xfrm>
          <a:prstGeom prst="rect">
            <a:avLst/>
          </a:prstGeom>
          <a:noFill/>
          <a:ln w="9525">
            <a:noFill/>
            <a:miter lim="800000"/>
            <a:headEnd/>
            <a:tailEnd/>
          </a:ln>
        </p:spPr>
      </p:pic>
      <p:sp>
        <p:nvSpPr>
          <p:cNvPr id="521223" name="Rectangle 7"/>
          <p:cNvSpPr>
            <a:spLocks noGrp="1" noChangeArrowheads="1"/>
          </p:cNvSpPr>
          <p:nvPr>
            <p:ph type="body" idx="4294967295"/>
          </p:nvPr>
        </p:nvSpPr>
        <p:spPr>
          <a:noFill/>
        </p:spPr>
        <p:txBody>
          <a:bodyPr/>
          <a:lstStyle/>
          <a:p>
            <a:pPr>
              <a:buFontTx/>
              <a:buNone/>
            </a:pPr>
            <a:r>
              <a:rPr lang="en-GB" sz="2400" b="0"/>
              <a:t>Find </a:t>
            </a:r>
            <a:r>
              <a:rPr lang="en-GB" sz="2400"/>
              <a:t>semantically equivalent attributes</a:t>
            </a:r>
            <a:r>
              <a:rPr lang="en-GB" sz="2400" b="0"/>
              <a:t> using </a:t>
            </a:r>
            <a:r>
              <a:rPr lang="en-GB" sz="2400"/>
              <a:t>Common Data Elements (CDEs)</a:t>
            </a:r>
          </a:p>
        </p:txBody>
      </p:sp>
      <p:sp>
        <p:nvSpPr>
          <p:cNvPr id="521224" name="Oval 8"/>
          <p:cNvSpPr>
            <a:spLocks noChangeArrowheads="1"/>
          </p:cNvSpPr>
          <p:nvPr/>
        </p:nvSpPr>
        <p:spPr bwMode="auto">
          <a:xfrm>
            <a:off x="533400" y="31623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5" name="Oval 9"/>
          <p:cNvSpPr>
            <a:spLocks noChangeArrowheads="1"/>
          </p:cNvSpPr>
          <p:nvPr/>
        </p:nvSpPr>
        <p:spPr bwMode="auto">
          <a:xfrm>
            <a:off x="5486400" y="61341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6" name="Oval 10"/>
          <p:cNvSpPr>
            <a:spLocks noChangeArrowheads="1"/>
          </p:cNvSpPr>
          <p:nvPr/>
        </p:nvSpPr>
        <p:spPr bwMode="auto">
          <a:xfrm>
            <a:off x="292100" y="59563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7" name="Oval 11"/>
          <p:cNvSpPr>
            <a:spLocks noChangeArrowheads="1"/>
          </p:cNvSpPr>
          <p:nvPr/>
        </p:nvSpPr>
        <p:spPr bwMode="auto">
          <a:xfrm>
            <a:off x="5791200" y="32258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8" name="Line 12"/>
          <p:cNvSpPr>
            <a:spLocks noChangeShapeType="1"/>
          </p:cNvSpPr>
          <p:nvPr/>
        </p:nvSpPr>
        <p:spPr bwMode="auto">
          <a:xfrm>
            <a:off x="2933700" y="3314700"/>
            <a:ext cx="28194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29" name="Line 13"/>
          <p:cNvSpPr>
            <a:spLocks noChangeShapeType="1"/>
          </p:cNvSpPr>
          <p:nvPr/>
        </p:nvSpPr>
        <p:spPr bwMode="auto">
          <a:xfrm>
            <a:off x="2971800" y="6096000"/>
            <a:ext cx="24384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30" name="Rectangle 14"/>
          <p:cNvSpPr>
            <a:spLocks noChangeArrowheads="1"/>
          </p:cNvSpPr>
          <p:nvPr/>
        </p:nvSpPr>
        <p:spPr bwMode="auto">
          <a:xfrm>
            <a:off x="3521075" y="292735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2223841v3.0</a:t>
            </a:r>
          </a:p>
        </p:txBody>
      </p:sp>
      <p:sp>
        <p:nvSpPr>
          <p:cNvPr id="521231" name="Rectangle 15"/>
          <p:cNvSpPr>
            <a:spLocks noChangeArrowheads="1"/>
          </p:cNvSpPr>
          <p:nvPr/>
        </p:nvSpPr>
        <p:spPr bwMode="auto">
          <a:xfrm>
            <a:off x="1257300" y="36322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1232" name="Rectangle 16"/>
          <p:cNvSpPr>
            <a:spLocks noChangeArrowheads="1"/>
          </p:cNvSpPr>
          <p:nvPr/>
        </p:nvSpPr>
        <p:spPr bwMode="auto">
          <a:xfrm>
            <a:off x="3340100" y="56261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1233" name="Rectangle 17"/>
          <p:cNvSpPr>
            <a:spLocks noChangeArrowheads="1"/>
          </p:cNvSpPr>
          <p:nvPr/>
        </p:nvSpPr>
        <p:spPr bwMode="auto">
          <a:xfrm>
            <a:off x="6477000" y="36195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3266" name="Rectangle 2"/>
          <p:cNvSpPr>
            <a:spLocks noGrp="1" noChangeArrowheads="1"/>
          </p:cNvSpPr>
          <p:nvPr>
            <p:ph type="title" idx="4294967295"/>
          </p:nvPr>
        </p:nvSpPr>
        <p:spPr/>
        <p:txBody>
          <a:bodyPr/>
          <a:lstStyle/>
          <a:p>
            <a:r>
              <a:rPr lang="en-GB" sz="2700"/>
              <a:t>Identify/query the protein corresponding to BRCA1 gene</a:t>
            </a:r>
          </a:p>
        </p:txBody>
      </p:sp>
      <p:pic>
        <p:nvPicPr>
          <p:cNvPr id="523267" name="Picture 3"/>
          <p:cNvPicPr>
            <a:picLocks noGrp="1" noChangeAspect="1" noChangeArrowheads="1"/>
          </p:cNvPicPr>
          <p:nvPr>
            <p:ph type="body" idx="4294967295"/>
          </p:nvPr>
        </p:nvPicPr>
        <p:blipFill>
          <a:blip r:embed="rId3"/>
          <a:srcRect l="1709" t="15927" r="1709" b="23257"/>
          <a:stretch>
            <a:fillRect/>
          </a:stretch>
        </p:blipFill>
        <p:spPr>
          <a:xfrm>
            <a:off x="0" y="1295400"/>
            <a:ext cx="9144000" cy="1133475"/>
          </a:xfrm>
          <a:noFill/>
        </p:spPr>
      </p:pic>
      <p:sp>
        <p:nvSpPr>
          <p:cNvPr id="523268" name="Rectangle 4"/>
          <p:cNvSpPr>
            <a:spLocks noChangeArrowheads="1"/>
          </p:cNvSpPr>
          <p:nvPr/>
        </p:nvSpPr>
        <p:spPr bwMode="auto">
          <a:xfrm>
            <a:off x="228600" y="2971800"/>
            <a:ext cx="8686800" cy="3759200"/>
          </a:xfrm>
          <a:prstGeom prst="rect">
            <a:avLst/>
          </a:prstGeom>
          <a:noFill/>
          <a:ln w="9525">
            <a:noFill/>
            <a:miter lim="800000"/>
            <a:headEnd/>
            <a:tailEnd/>
          </a:ln>
        </p:spPr>
        <p:txBody>
          <a:bodyPr>
            <a:prstTxWarp prst="textNoShape">
              <a:avLst/>
            </a:prstTxWarp>
            <a:spAutoFit/>
          </a:bodyPr>
          <a:lstStyle/>
          <a:p>
            <a:pPr algn="l">
              <a:spcBef>
                <a:spcPct val="0"/>
              </a:spcBef>
            </a:pPr>
            <a:r>
              <a:rPr lang="en-GB" sz="1600" b="0">
                <a:latin typeface="Arial" pitchFamily="-65" charset="0"/>
              </a:rPr>
              <a:t>&lt;?xml version="1.0" encoding="UTF-8"?&gt;</a:t>
            </a:r>
          </a:p>
          <a:p>
            <a:pPr algn="l">
              <a:spcBef>
                <a:spcPct val="0"/>
              </a:spcBef>
            </a:pPr>
            <a:r>
              <a:rPr lang="en-GB" sz="1600" b="0">
                <a:latin typeface="Arial" pitchFamily="-65" charset="0"/>
              </a:rPr>
              <a:t>&lt;ns1:CQLQuery xmlns:ns1="http://CQL.caBIG/1/gov.nih.nci.cagrid.CQLQuery"&gt;</a:t>
            </a:r>
          </a:p>
          <a:p>
            <a:pPr algn="l">
              <a:spcBef>
                <a:spcPct val="0"/>
              </a:spcBef>
            </a:pPr>
            <a:r>
              <a:rPr lang="en-GB" sz="1600" b="0">
                <a:latin typeface="Arial" pitchFamily="-65" charset="0"/>
              </a:rPr>
              <a:t> &lt;ns1:Target name="</a:t>
            </a:r>
            <a:r>
              <a:rPr lang="en-GB" sz="1600">
                <a:solidFill>
                  <a:srgbClr val="FF3300"/>
                </a:solidFill>
                <a:latin typeface="Arial" pitchFamily="-65" charset="0"/>
              </a:rPr>
              <a:t>edu.georgetown.pir.domain.Protein</a:t>
            </a:r>
            <a:r>
              <a:rPr lang="en-GB" sz="1600" b="0">
                <a:latin typeface="Arial" pitchFamily="-65" charset="0"/>
              </a:rPr>
              <a:t>"&gt;</a:t>
            </a:r>
          </a:p>
          <a:p>
            <a:pPr algn="l">
              <a:spcBef>
                <a:spcPct val="0"/>
              </a:spcBef>
            </a:pPr>
            <a:r>
              <a:rPr lang="en-GB" sz="1600" b="0">
                <a:latin typeface="Arial" pitchFamily="-65" charset="0"/>
              </a:rPr>
              <a:t>   &lt;ns1:Group logicRelation="</a:t>
            </a:r>
            <a:r>
              <a:rPr lang="en-GB" sz="1600">
                <a:solidFill>
                  <a:srgbClr val="FF3300"/>
                </a:solidFill>
                <a:latin typeface="Arial" pitchFamily="-65" charset="0"/>
              </a:rPr>
              <a:t>AND</a:t>
            </a:r>
            <a:r>
              <a:rPr lang="en-GB" sz="1600" b="0">
                <a:latin typeface="Arial" pitchFamily="-65" charset="0"/>
              </a:rPr>
              <a:t>"&gt;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edu.georgetown.pir.domain.Gene</a:t>
            </a:r>
            <a:r>
              <a:rPr lang="en-GB" sz="1600" b="0">
                <a:latin typeface="Arial" pitchFamily="-65" charset="0"/>
              </a:rPr>
              <a:t>" roleName="</a:t>
            </a:r>
            <a:r>
              <a:rPr lang="en-GB" sz="1600">
                <a:solidFill>
                  <a:srgbClr val="FF3300"/>
                </a:solidFill>
                <a:latin typeface="Arial" pitchFamily="-65" charset="0"/>
              </a:rPr>
              <a:t>geneCollection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FF3300"/>
                </a:solidFill>
                <a:latin typeface="Arial" pitchFamily="-65" charset="0"/>
              </a:rPr>
              <a:t>brca1</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edu.georgetown.pir.domain.Organism</a:t>
            </a:r>
            <a:r>
              <a:rPr lang="en-GB" sz="1600" b="0">
                <a:latin typeface="Arial" pitchFamily="-65" charset="0"/>
              </a:rPr>
              <a:t>" 			 	roleName="</a:t>
            </a:r>
            <a:r>
              <a:rPr lang="en-GB" sz="1600">
                <a:solidFill>
                  <a:srgbClr val="FF3300"/>
                </a:solidFill>
                <a:latin typeface="Arial" pitchFamily="-65" charset="0"/>
              </a:rPr>
              <a:t>organismCollection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scientificName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990000"/>
                </a:solidFill>
                <a:latin typeface="Arial" pitchFamily="-65" charset="0"/>
              </a:rPr>
              <a:t>homo sapiens</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&lt;/ns1:Group&gt;</a:t>
            </a:r>
          </a:p>
          <a:p>
            <a:pPr algn="l">
              <a:spcBef>
                <a:spcPct val="0"/>
              </a:spcBef>
            </a:pPr>
            <a:r>
              <a:rPr lang="en-GB" sz="1600" b="0">
                <a:latin typeface="Arial" pitchFamily="-65" charset="0"/>
              </a:rPr>
              <a:t> &lt;/ns1:Target&gt;</a:t>
            </a:r>
          </a:p>
          <a:p>
            <a:pPr algn="l">
              <a:spcBef>
                <a:spcPct val="0"/>
              </a:spcBef>
            </a:pPr>
            <a:r>
              <a:rPr lang="en-GB" sz="1600" b="0">
                <a:latin typeface="Arial" pitchFamily="-65" charset="0"/>
              </a:rPr>
              <a:t>&lt;/ns1:CQLQuery&gt;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5314" name="Rectangle 2"/>
          <p:cNvSpPr>
            <a:spLocks noGrp="1" noChangeArrowheads="1"/>
          </p:cNvSpPr>
          <p:nvPr>
            <p:ph type="title" idx="4294967295"/>
          </p:nvPr>
        </p:nvSpPr>
        <p:spPr/>
        <p:txBody>
          <a:bodyPr/>
          <a:lstStyle/>
          <a:p>
            <a:r>
              <a:rPr lang="en-GB" sz="2700"/>
              <a:t>Identify/query the protein corresponding to BRCA1 gene</a:t>
            </a:r>
          </a:p>
        </p:txBody>
      </p:sp>
      <p:sp>
        <p:nvSpPr>
          <p:cNvPr id="525315" name="Rectangle 3"/>
          <p:cNvSpPr>
            <a:spLocks noGrp="1" noChangeArrowheads="1"/>
          </p:cNvSpPr>
          <p:nvPr>
            <p:ph type="body" idx="4294967295"/>
          </p:nvPr>
        </p:nvSpPr>
        <p:spPr/>
        <p:txBody>
          <a:bodyPr/>
          <a:lstStyle/>
          <a:p>
            <a:pPr>
              <a:buFontTx/>
              <a:buNone/>
            </a:pPr>
            <a:r>
              <a:rPr lang="en-GB">
                <a:solidFill>
                  <a:srgbClr val="FF3300"/>
                </a:solidFill>
              </a:rPr>
              <a:t>DataServiceClient</a:t>
            </a:r>
            <a:r>
              <a:rPr lang="en-GB" b="0"/>
              <a:t> client_gridPIR=new DataServiceClient(</a:t>
            </a:r>
            <a:r>
              <a:rPr lang="en-GB" b="0" i="1"/>
              <a:t>serviceURL_gridPIR</a:t>
            </a:r>
            <a:r>
              <a:rPr lang="en-GB" b="0"/>
              <a:t>);</a:t>
            </a:r>
          </a:p>
          <a:p>
            <a:pPr>
              <a:buFontTx/>
              <a:buNone/>
            </a:pPr>
            <a:endParaRPr lang="en-GB" b="0"/>
          </a:p>
          <a:p>
            <a:pPr>
              <a:buFontTx/>
              <a:buNone/>
            </a:pPr>
            <a:r>
              <a:rPr lang="en-GB">
                <a:solidFill>
                  <a:srgbClr val="FF3300"/>
                </a:solidFill>
              </a:rPr>
              <a:t>CQLQuery</a:t>
            </a:r>
            <a:r>
              <a:rPr lang="en-GB" b="0"/>
              <a:t> query_gridPIR = (CQLQuery) Utils.</a:t>
            </a:r>
            <a:r>
              <a:rPr lang="en-GB" b="0" i="1"/>
              <a:t>deserializeObject</a:t>
            </a:r>
            <a:r>
              <a:rPr lang="en-GB" b="0"/>
              <a:t>(</a:t>
            </a:r>
          </a:p>
          <a:p>
            <a:pPr>
              <a:buFontTx/>
              <a:buNone/>
            </a:pPr>
            <a:r>
              <a:rPr lang="en-GB" b="0"/>
              <a:t>            new StringReader( </a:t>
            </a:r>
          </a:p>
          <a:p>
            <a:pPr>
              <a:buFontTx/>
              <a:buNone/>
            </a:pPr>
            <a:r>
              <a:rPr lang="en-GB" b="0"/>
              <a:t>		"&lt;ns1:CQLQuery 		xmlns:ns1=\"http://CQL.caBIG/1/gov.nih.nci.cagrid.CQLQuery\"&gt;"+</a:t>
            </a:r>
          </a:p>
          <a:p>
            <a:pPr>
              <a:buFontTx/>
              <a:buNone/>
            </a:pPr>
            <a:r>
              <a:rPr lang="en-GB" b="0"/>
              <a:t>            	"&lt;ns1:Target name=\"edu.georgetown.pir.domain.Protein\"&gt;"+</a:t>
            </a:r>
          </a:p>
          <a:p>
            <a:pPr>
              <a:buFontTx/>
              <a:buNone/>
            </a:pPr>
            <a:r>
              <a:rPr lang="en-GB" b="0"/>
              <a:t>		…….</a:t>
            </a:r>
          </a:p>
          <a:p>
            <a:pPr>
              <a:buFontTx/>
              <a:buNone/>
            </a:pPr>
            <a:r>
              <a:rPr lang="en-GB" b="0"/>
              <a:t>		"&lt;/ns1:Target&gt;"+</a:t>
            </a:r>
          </a:p>
          <a:p>
            <a:pPr>
              <a:buFontTx/>
              <a:buNone/>
            </a:pPr>
            <a:r>
              <a:rPr lang="en-GB" b="0"/>
              <a:t>               "&lt;/ns1:CQLQuery&gt;"</a:t>
            </a:r>
          </a:p>
          <a:p>
            <a:pPr>
              <a:buFontTx/>
              <a:buNone/>
            </a:pPr>
            <a:r>
              <a:rPr lang="en-GB" b="0"/>
              <a:t>             ),</a:t>
            </a:r>
          </a:p>
          <a:p>
            <a:pPr>
              <a:buFontTx/>
              <a:buNone/>
            </a:pPr>
            <a:r>
              <a:rPr lang="en-GB" b="0"/>
              <a:t>            CQLQuery.class</a:t>
            </a:r>
          </a:p>
          <a:p>
            <a:pPr>
              <a:buFontTx/>
              <a:buNone/>
            </a:pPr>
            <a:r>
              <a:rPr lang="en-GB" b="0"/>
              <a:t>);</a:t>
            </a:r>
          </a:p>
          <a:p>
            <a:pPr>
              <a:buFontTx/>
              <a:buNone/>
            </a:pPr>
            <a:endParaRPr lang="en-GB" b="0">
              <a:solidFill>
                <a:srgbClr val="990000"/>
              </a:solidFill>
            </a:endParaRPr>
          </a:p>
          <a:p>
            <a:pPr>
              <a:buFontTx/>
              <a:buNone/>
            </a:pPr>
            <a:r>
              <a:rPr lang="en-GB">
                <a:solidFill>
                  <a:srgbClr val="FF3300"/>
                </a:solidFill>
              </a:rPr>
              <a:t>CQLQueryResults</a:t>
            </a:r>
            <a:r>
              <a:rPr lang="en-GB" b="0"/>
              <a:t> results_gridPIR=client_gridPIR.</a:t>
            </a:r>
            <a:r>
              <a:rPr lang="en-GB">
                <a:solidFill>
                  <a:srgbClr val="FF3300"/>
                </a:solidFill>
              </a:rPr>
              <a:t>query</a:t>
            </a:r>
            <a:r>
              <a:rPr lang="en-GB" b="0"/>
              <a:t>(query_gridPIR);</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idx="4294967295"/>
          </p:nvPr>
        </p:nvSpPr>
        <p:spPr/>
        <p:txBody>
          <a:bodyPr/>
          <a:lstStyle/>
          <a:p>
            <a:r>
              <a:rPr lang="en-GB" sz="2700"/>
              <a:t>Identify/query the protein corresponding to BRCA1 gene</a:t>
            </a:r>
          </a:p>
        </p:txBody>
      </p:sp>
      <p:pic>
        <p:nvPicPr>
          <p:cNvPr id="527363" name="Picture 3"/>
          <p:cNvPicPr>
            <a:picLocks noChangeAspect="1" noChangeArrowheads="1"/>
          </p:cNvPicPr>
          <p:nvPr/>
        </p:nvPicPr>
        <p:blipFill>
          <a:blip r:embed="rId3"/>
          <a:srcRect/>
          <a:stretch>
            <a:fillRect/>
          </a:stretch>
        </p:blipFill>
        <p:spPr bwMode="auto">
          <a:xfrm>
            <a:off x="2292350" y="1600200"/>
            <a:ext cx="6362700" cy="5029200"/>
          </a:xfrm>
          <a:prstGeom prst="rect">
            <a:avLst/>
          </a:prstGeom>
          <a:noFill/>
          <a:ln w="9525">
            <a:noFill/>
            <a:miter lim="800000"/>
            <a:headEnd/>
            <a:tailEnd/>
          </a:ln>
        </p:spPr>
      </p:pic>
      <p:sp>
        <p:nvSpPr>
          <p:cNvPr id="527364" name="Oval 4"/>
          <p:cNvSpPr>
            <a:spLocks noChangeArrowheads="1"/>
          </p:cNvSpPr>
          <p:nvPr/>
        </p:nvSpPr>
        <p:spPr bwMode="auto">
          <a:xfrm>
            <a:off x="2057400" y="4343400"/>
            <a:ext cx="6705600" cy="990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7365" name="Line 5"/>
          <p:cNvSpPr>
            <a:spLocks noChangeShapeType="1"/>
          </p:cNvSpPr>
          <p:nvPr/>
        </p:nvSpPr>
        <p:spPr bwMode="auto">
          <a:xfrm>
            <a:off x="1676400" y="4191000"/>
            <a:ext cx="4572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27366" name="Text Box 6"/>
          <p:cNvSpPr txBox="1">
            <a:spLocks noChangeArrowheads="1"/>
          </p:cNvSpPr>
          <p:nvPr/>
        </p:nvSpPr>
        <p:spPr bwMode="auto">
          <a:xfrm>
            <a:off x="88900" y="33528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Protein Object with uniprotkbEntryName BRCA1_HUMAN </a:t>
            </a:r>
          </a:p>
        </p:txBody>
      </p:sp>
      <p:sp>
        <p:nvSpPr>
          <p:cNvPr id="527367" name="Rectangle 7"/>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-Dstep=step4</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p:txBody>
          <a:bodyPr/>
          <a:lstStyle/>
          <a:p>
            <a:r>
              <a:rPr lang="en-GB"/>
              <a:t>Collect information on the same protein from different resources</a:t>
            </a:r>
          </a:p>
        </p:txBody>
      </p:sp>
      <p:sp>
        <p:nvSpPr>
          <p:cNvPr id="529411" name="Rectangle 3"/>
          <p:cNvSpPr>
            <a:spLocks noGrp="1" noChangeArrowheads="1"/>
          </p:cNvSpPr>
          <p:nvPr>
            <p:ph type="body" idx="4294967295"/>
          </p:nvPr>
        </p:nvSpPr>
        <p:spPr>
          <a:xfrm>
            <a:off x="304800" y="1371600"/>
            <a:ext cx="8458200" cy="5334000"/>
          </a:xfrm>
        </p:spPr>
        <p:txBody>
          <a:bodyPr/>
          <a:lstStyle/>
          <a:p>
            <a:r>
              <a:rPr lang="en-GB" sz="2000" b="0"/>
              <a:t>We know </a:t>
            </a:r>
          </a:p>
          <a:p>
            <a:pPr marL="800100" lvl="1" indent="-342900">
              <a:buFontTx/>
              <a:buAutoNum type="arabicPeriod"/>
            </a:pPr>
            <a:r>
              <a:rPr lang="en-GB" sz="2000"/>
              <a:t>“</a:t>
            </a:r>
            <a:r>
              <a:rPr lang="en-GB" sz="2000" b="1"/>
              <a:t>Protein.uniprotCode</a:t>
            </a:r>
            <a:r>
              <a:rPr lang="en-GB" sz="2000"/>
              <a:t>”</a:t>
            </a:r>
            <a:r>
              <a:rPr lang="en-GB" sz="2000" b="1"/>
              <a:t> </a:t>
            </a:r>
            <a:r>
              <a:rPr lang="en-GB" sz="2000"/>
              <a:t>in </a:t>
            </a:r>
            <a:r>
              <a:rPr lang="en-GB" sz="2000" b="1"/>
              <a:t>caBIO</a:t>
            </a:r>
            <a:r>
              <a:rPr lang="en-GB" sz="2000"/>
              <a:t> is semantically equivalent to</a:t>
            </a:r>
            <a:r>
              <a:rPr lang="en-GB" sz="2000" b="1"/>
              <a:t> “Protein.uniprotkbEntryName</a:t>
            </a:r>
            <a:r>
              <a:rPr lang="en-GB" sz="2000"/>
              <a:t>” in </a:t>
            </a:r>
            <a:r>
              <a:rPr lang="en-GB" sz="2000" b="1"/>
              <a:t>gridPIR :</a:t>
            </a:r>
          </a:p>
          <a:p>
            <a:endParaRPr lang="en-GB" sz="2000" b="0"/>
          </a:p>
          <a:p>
            <a:endParaRPr lang="en-GB" sz="1600"/>
          </a:p>
          <a:p>
            <a:endParaRPr lang="en-GB" sz="1600"/>
          </a:p>
          <a:p>
            <a:endParaRPr lang="en-GB" sz="1600"/>
          </a:p>
          <a:p>
            <a:endParaRPr lang="en-GB" sz="1600"/>
          </a:p>
          <a:p>
            <a:endParaRPr lang="en-GB" sz="1600"/>
          </a:p>
          <a:p>
            <a:endParaRPr lang="en-GB" sz="1600"/>
          </a:p>
          <a:p>
            <a:endParaRPr lang="en-GB" sz="1600"/>
          </a:p>
          <a:p>
            <a:endParaRPr lang="en-GB" sz="1600"/>
          </a:p>
          <a:p>
            <a:endParaRPr lang="en-GB" sz="1600" b="0"/>
          </a:p>
          <a:p>
            <a:pPr marL="800100" lvl="1" indent="-342900"/>
            <a:endParaRPr lang="en-GB" sz="1600"/>
          </a:p>
          <a:p>
            <a:pPr marL="800100" lvl="1" indent="-342900">
              <a:buFontTx/>
              <a:buAutoNum type="arabicPeriod" startAt="2"/>
            </a:pPr>
            <a:r>
              <a:rPr lang="en-GB" sz="2000"/>
              <a:t>“</a:t>
            </a:r>
            <a:r>
              <a:rPr lang="en-GB" sz="2000" b="1"/>
              <a:t>BRCA1_HUMAN</a:t>
            </a:r>
            <a:r>
              <a:rPr lang="en-GB" sz="2000"/>
              <a:t>”  protein from </a:t>
            </a:r>
            <a:r>
              <a:rPr lang="en-GB" sz="2000" b="1"/>
              <a:t>gridPIR</a:t>
            </a:r>
            <a:r>
              <a:rPr lang="en-GB" sz="2000"/>
              <a:t> corresponds to</a:t>
            </a:r>
            <a:r>
              <a:rPr lang="en-GB" sz="2000" b="1"/>
              <a:t> Human BRCA1 Gene</a:t>
            </a:r>
          </a:p>
        </p:txBody>
      </p:sp>
      <p:pic>
        <p:nvPicPr>
          <p:cNvPr id="529412" name="Picture 4"/>
          <p:cNvPicPr>
            <a:picLocks noChangeAspect="1" noChangeArrowheads="1"/>
          </p:cNvPicPr>
          <p:nvPr/>
        </p:nvPicPr>
        <p:blipFill>
          <a:blip r:embed="rId3"/>
          <a:srcRect l="3067" t="5647" r="60992" b="58505"/>
          <a:stretch>
            <a:fillRect/>
          </a:stretch>
        </p:blipFill>
        <p:spPr bwMode="auto">
          <a:xfrm>
            <a:off x="5562600" y="2971800"/>
            <a:ext cx="3281363" cy="2614613"/>
          </a:xfrm>
          <a:prstGeom prst="rect">
            <a:avLst/>
          </a:prstGeom>
          <a:noFill/>
          <a:ln w="9525">
            <a:noFill/>
            <a:miter lim="800000"/>
            <a:headEnd/>
            <a:tailEnd/>
          </a:ln>
        </p:spPr>
      </p:pic>
      <p:pic>
        <p:nvPicPr>
          <p:cNvPr id="529413" name="Picture 5"/>
          <p:cNvPicPr>
            <a:picLocks noChangeAspect="1" noChangeArrowheads="1"/>
          </p:cNvPicPr>
          <p:nvPr/>
        </p:nvPicPr>
        <p:blipFill>
          <a:blip r:embed="rId4"/>
          <a:srcRect l="7170" t="18405" r="4482" b="22653"/>
          <a:stretch>
            <a:fillRect/>
          </a:stretch>
        </p:blipFill>
        <p:spPr bwMode="auto">
          <a:xfrm>
            <a:off x="215900" y="4127500"/>
            <a:ext cx="3235325" cy="1366838"/>
          </a:xfrm>
          <a:prstGeom prst="rect">
            <a:avLst/>
          </a:prstGeom>
          <a:noFill/>
          <a:ln w="9525">
            <a:noFill/>
            <a:miter lim="800000"/>
            <a:headEnd/>
            <a:tailEnd/>
          </a:ln>
        </p:spPr>
      </p:pic>
      <p:sp>
        <p:nvSpPr>
          <p:cNvPr id="529414" name="Oval 6"/>
          <p:cNvSpPr>
            <a:spLocks noChangeArrowheads="1"/>
          </p:cNvSpPr>
          <p:nvPr/>
        </p:nvSpPr>
        <p:spPr bwMode="auto">
          <a:xfrm>
            <a:off x="5715000" y="51435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5" name="Oval 7"/>
          <p:cNvSpPr>
            <a:spLocks noChangeArrowheads="1"/>
          </p:cNvSpPr>
          <p:nvPr/>
        </p:nvSpPr>
        <p:spPr bwMode="auto">
          <a:xfrm>
            <a:off x="215900" y="49657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6" name="Line 8"/>
          <p:cNvSpPr>
            <a:spLocks noChangeShapeType="1"/>
          </p:cNvSpPr>
          <p:nvPr/>
        </p:nvSpPr>
        <p:spPr bwMode="auto">
          <a:xfrm>
            <a:off x="2971800" y="5105400"/>
            <a:ext cx="26670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9417" name="Rectangle 9"/>
          <p:cNvSpPr>
            <a:spLocks noChangeArrowheads="1"/>
          </p:cNvSpPr>
          <p:nvPr/>
        </p:nvSpPr>
        <p:spPr bwMode="auto">
          <a:xfrm>
            <a:off x="1257300" y="26416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9418" name="Rectangle 10"/>
          <p:cNvSpPr>
            <a:spLocks noChangeArrowheads="1"/>
          </p:cNvSpPr>
          <p:nvPr/>
        </p:nvSpPr>
        <p:spPr bwMode="auto">
          <a:xfrm>
            <a:off x="3340100" y="46355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9419" name="Rectangle 11"/>
          <p:cNvSpPr>
            <a:spLocks noChangeArrowheads="1"/>
          </p:cNvSpPr>
          <p:nvPr/>
        </p:nvSpPr>
        <p:spPr bwMode="auto">
          <a:xfrm>
            <a:off x="6477000" y="26289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29420" name="Rectangle 12"/>
          <p:cNvSpPr>
            <a:spLocks noChangeArrowheads="1"/>
          </p:cNvSpPr>
          <p:nvPr/>
        </p:nvSpPr>
        <p:spPr bwMode="auto">
          <a:xfrm>
            <a:off x="152400" y="24384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
        <p:nvSpPr>
          <p:cNvPr id="529421" name="Rectangle 13"/>
          <p:cNvSpPr>
            <a:spLocks noChangeArrowheads="1"/>
          </p:cNvSpPr>
          <p:nvPr/>
        </p:nvSpPr>
        <p:spPr bwMode="auto">
          <a:xfrm>
            <a:off x="5562600" y="25146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1459" name="Picture 3"/>
          <p:cNvPicPr>
            <a:picLocks noChangeAspect="1" noChangeArrowheads="1"/>
          </p:cNvPicPr>
          <p:nvPr/>
        </p:nvPicPr>
        <p:blipFill>
          <a:blip r:embed="rId3"/>
          <a:srcRect/>
          <a:stretch>
            <a:fillRect/>
          </a:stretch>
        </p:blipFill>
        <p:spPr bwMode="auto">
          <a:xfrm>
            <a:off x="1219200" y="4114800"/>
            <a:ext cx="7772400" cy="2246313"/>
          </a:xfrm>
          <a:prstGeom prst="rect">
            <a:avLst/>
          </a:prstGeom>
          <a:noFill/>
          <a:ln w="9525">
            <a:noFill/>
            <a:miter lim="800000"/>
            <a:headEnd/>
            <a:tailEnd/>
          </a:ln>
        </p:spPr>
      </p:pic>
      <p:pic>
        <p:nvPicPr>
          <p:cNvPr id="531460" name="Picture 4"/>
          <p:cNvPicPr>
            <a:picLocks noGrp="1" noChangeAspect="1" noChangeArrowheads="1"/>
          </p:cNvPicPr>
          <p:nvPr>
            <p:ph type="body" idx="4294967295"/>
          </p:nvPr>
        </p:nvPicPr>
        <p:blipFill>
          <a:blip r:embed="rId4"/>
          <a:srcRect/>
          <a:stretch>
            <a:fillRect/>
          </a:stretch>
        </p:blipFill>
        <p:spPr>
          <a:xfrm>
            <a:off x="876300" y="1295400"/>
            <a:ext cx="8229600" cy="2533650"/>
          </a:xfrm>
          <a:noFill/>
        </p:spPr>
      </p:pic>
      <p:sp>
        <p:nvSpPr>
          <p:cNvPr id="531461" name="Rectangle 5"/>
          <p:cNvSpPr>
            <a:spLocks noChangeArrowheads="1"/>
          </p:cNvSpPr>
          <p:nvPr/>
        </p:nvSpPr>
        <p:spPr bwMode="auto">
          <a:xfrm>
            <a:off x="1308100" y="40767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1462" name="Rectangle 6"/>
          <p:cNvSpPr>
            <a:spLocks noChangeArrowheads="1"/>
          </p:cNvSpPr>
          <p:nvPr/>
        </p:nvSpPr>
        <p:spPr bwMode="auto">
          <a:xfrm>
            <a:off x="927100" y="12192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1463" name="Oval 7"/>
          <p:cNvSpPr>
            <a:spLocks noChangeArrowheads="1"/>
          </p:cNvSpPr>
          <p:nvPr/>
        </p:nvSpPr>
        <p:spPr bwMode="auto">
          <a:xfrm>
            <a:off x="1066800" y="54483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4" name="Oval 8"/>
          <p:cNvSpPr>
            <a:spLocks noChangeArrowheads="1"/>
          </p:cNvSpPr>
          <p:nvPr/>
        </p:nvSpPr>
        <p:spPr bwMode="auto">
          <a:xfrm>
            <a:off x="1066800" y="30480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5" name="AutoShape 9"/>
          <p:cNvSpPr>
            <a:spLocks/>
          </p:cNvSpPr>
          <p:nvPr/>
        </p:nvSpPr>
        <p:spPr bwMode="auto">
          <a:xfrm>
            <a:off x="990600" y="3124200"/>
            <a:ext cx="76200" cy="2438400"/>
          </a:xfrm>
          <a:prstGeom prst="leftBrace">
            <a:avLst>
              <a:gd name="adj1" fmla="val 266667"/>
              <a:gd name="adj2" fmla="val 50000"/>
            </a:avLst>
          </a:prstGeom>
          <a:noFill/>
          <a:ln w="9525">
            <a:solidFill>
              <a:schemeClr val="tx1"/>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6" name="Text Box 10"/>
          <p:cNvSpPr txBox="1">
            <a:spLocks noChangeArrowheads="1"/>
          </p:cNvSpPr>
          <p:nvPr/>
        </p:nvSpPr>
        <p:spPr bwMode="auto">
          <a:xfrm>
            <a:off x="0" y="3352800"/>
            <a:ext cx="1066800" cy="2327275"/>
          </a:xfrm>
          <a:prstGeom prst="rect">
            <a:avLst/>
          </a:prstGeom>
          <a:noFill/>
          <a:ln w="38100">
            <a:solidFill>
              <a:srgbClr val="0000FF"/>
            </a:solidFill>
            <a:miter lim="800000"/>
            <a:headEnd/>
            <a:tailEnd/>
          </a:ln>
        </p:spPr>
        <p:txBody>
          <a:bodyPr>
            <a:prstTxWarp prst="textNoShape">
              <a:avLst/>
            </a:prstTxWarp>
            <a:spAutoFit/>
          </a:bodyPr>
          <a:lstStyle/>
          <a:p>
            <a:pPr algn="l">
              <a:spcBef>
                <a:spcPct val="50000"/>
              </a:spcBef>
            </a:pPr>
            <a:r>
              <a:rPr lang="en-GB">
                <a:latin typeface="Arial" pitchFamily="-65" charset="0"/>
              </a:rPr>
              <a:t>Join caBIO and gridPIRand access to more info</a:t>
            </a:r>
          </a:p>
        </p:txBody>
      </p:sp>
      <p:sp>
        <p:nvSpPr>
          <p:cNvPr id="531467" name="Oval 11"/>
          <p:cNvSpPr>
            <a:spLocks noChangeArrowheads="1"/>
          </p:cNvSpPr>
          <p:nvPr/>
        </p:nvSpPr>
        <p:spPr bwMode="auto">
          <a:xfrm>
            <a:off x="6324600" y="1219200"/>
            <a:ext cx="2667000" cy="24384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8" name="Oval 12"/>
          <p:cNvSpPr>
            <a:spLocks noChangeArrowheads="1"/>
          </p:cNvSpPr>
          <p:nvPr/>
        </p:nvSpPr>
        <p:spPr bwMode="auto">
          <a:xfrm>
            <a:off x="6324600" y="4038600"/>
            <a:ext cx="2667000" cy="23622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9" name="Text Box 13"/>
          <p:cNvSpPr txBox="1">
            <a:spLocks noChangeArrowheads="1"/>
          </p:cNvSpPr>
          <p:nvPr/>
        </p:nvSpPr>
        <p:spPr bwMode="auto">
          <a:xfrm>
            <a:off x="6781800" y="4343400"/>
            <a:ext cx="16002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Annotations</a:t>
            </a:r>
          </a:p>
        </p:txBody>
      </p:sp>
      <p:sp>
        <p:nvSpPr>
          <p:cNvPr id="531470" name="Text Box 14"/>
          <p:cNvSpPr txBox="1">
            <a:spLocks noChangeArrowheads="1"/>
          </p:cNvSpPr>
          <p:nvPr/>
        </p:nvSpPr>
        <p:spPr bwMode="auto">
          <a:xfrm>
            <a:off x="6781800" y="1371600"/>
            <a:ext cx="2057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Genomic Info</a:t>
            </a:r>
          </a:p>
        </p:txBody>
      </p:sp>
      <p:sp>
        <p:nvSpPr>
          <p:cNvPr id="531471" name="Line 15"/>
          <p:cNvSpPr>
            <a:spLocks noChangeShapeType="1"/>
          </p:cNvSpPr>
          <p:nvPr/>
        </p:nvSpPr>
        <p:spPr bwMode="auto">
          <a:xfrm flipV="1">
            <a:off x="1066800" y="3276600"/>
            <a:ext cx="6858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
        <p:nvSpPr>
          <p:cNvPr id="531472" name="Line 16"/>
          <p:cNvSpPr>
            <a:spLocks noChangeShapeType="1"/>
          </p:cNvSpPr>
          <p:nvPr/>
        </p:nvSpPr>
        <p:spPr bwMode="auto">
          <a:xfrm>
            <a:off x="1066800" y="4800600"/>
            <a:ext cx="6096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3507" name="Picture 3"/>
          <p:cNvPicPr>
            <a:picLocks noGrp="1" noChangeAspect="1" noChangeArrowheads="1"/>
          </p:cNvPicPr>
          <p:nvPr>
            <p:ph type="body" idx="4294967295"/>
          </p:nvPr>
        </p:nvPicPr>
        <p:blipFill>
          <a:blip r:embed="rId3"/>
          <a:srcRect/>
          <a:stretch>
            <a:fillRect/>
          </a:stretch>
        </p:blipFill>
        <p:spPr>
          <a:xfrm>
            <a:off x="457200" y="1168400"/>
            <a:ext cx="8229600" cy="2533650"/>
          </a:xfrm>
          <a:noFill/>
        </p:spPr>
      </p:pic>
      <p:sp>
        <p:nvSpPr>
          <p:cNvPr id="533508" name="Rectangle 4"/>
          <p:cNvSpPr>
            <a:spLocks noChangeArrowheads="1"/>
          </p:cNvSpPr>
          <p:nvPr/>
        </p:nvSpPr>
        <p:spPr bwMode="auto">
          <a:xfrm>
            <a:off x="457200" y="11430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3509" name="Oval 5"/>
          <p:cNvSpPr>
            <a:spLocks noChangeArrowheads="1"/>
          </p:cNvSpPr>
          <p:nvPr/>
        </p:nvSpPr>
        <p:spPr bwMode="auto">
          <a:xfrm>
            <a:off x="381000" y="28956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3510" name="Rectangle 6"/>
          <p:cNvSpPr>
            <a:spLocks noChangeArrowheads="1"/>
          </p:cNvSpPr>
          <p:nvPr/>
        </p:nvSpPr>
        <p:spPr bwMode="auto">
          <a:xfrm>
            <a:off x="152400" y="3314700"/>
            <a:ext cx="8610600" cy="338772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gov.nih.nci.cabio.domain.NucleicAcidSequence</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gov.nih.nci.cabio.domain.Gene</a:t>
            </a:r>
            <a:r>
              <a:rPr lang="en-GB" b="0">
                <a:latin typeface="Arial" pitchFamily="-65" charset="0"/>
              </a:rPr>
              <a:t>" roleName="</a:t>
            </a:r>
            <a:r>
              <a:rPr lang="en-GB">
                <a:solidFill>
                  <a:srgbClr val="FF3300"/>
                </a:solidFill>
                <a:latin typeface="Arial" pitchFamily="-65" charset="0"/>
              </a:rPr>
              <a:t>geneCollection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&lt;ns1:Attribute name="</a:t>
            </a:r>
            <a:r>
              <a:rPr lang="en-GB">
                <a:solidFill>
                  <a:srgbClr val="FF3300"/>
                </a:solidFill>
                <a:latin typeface="Arial" pitchFamily="-65" charset="0"/>
              </a:rPr>
              <a:t>uniProtCode</a:t>
            </a:r>
            <a:r>
              <a:rPr lang="en-GB" b="0">
                <a:latin typeface="Arial" pitchFamily="-65" charset="0"/>
              </a:rPr>
              <a:t>" predicate="</a:t>
            </a:r>
            <a:r>
              <a:rPr lang="en-GB">
                <a:solidFill>
                  <a:srgbClr val="FF3300"/>
                </a:solidFill>
                <a:latin typeface="Arial" pitchFamily="-65" charset="0"/>
              </a:rPr>
              <a:t>EQUAL_TO</a:t>
            </a:r>
            <a:r>
              <a:rPr lang="en-GB" b="0">
                <a:latin typeface="Arial" pitchFamily="-65" charset="0"/>
              </a:rPr>
              <a:t>" value="</a:t>
            </a:r>
            <a:r>
              <a:rPr lang="en-GB">
                <a:solidFill>
                  <a:srgbClr val="FF3300"/>
                </a:solidFill>
                <a:latin typeface="Arial" pitchFamily="-65" charset="0"/>
              </a:rPr>
              <a:t>brca1_human</a:t>
            </a:r>
            <a:r>
              <a:rPr lang="en-GB" b="0">
                <a:latin typeface="Arial" pitchFamily="-65" charset="0"/>
              </a:rPr>
              <a:t>"/&gt;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3511" name="Line 7"/>
          <p:cNvSpPr>
            <a:spLocks noChangeShapeType="1"/>
          </p:cNvSpPr>
          <p:nvPr/>
        </p:nvSpPr>
        <p:spPr bwMode="auto">
          <a:xfrm>
            <a:off x="3048000" y="3048000"/>
            <a:ext cx="533400" cy="1981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Modeling for Interoperability</a:t>
            </a:r>
          </a:p>
        </p:txBody>
      </p:sp>
      <p:sp>
        <p:nvSpPr>
          <p:cNvPr id="25603" name="Rectangle 3"/>
          <p:cNvSpPr>
            <a:spLocks noGrp="1" noChangeArrowheads="1"/>
          </p:cNvSpPr>
          <p:nvPr>
            <p:ph idx="1"/>
          </p:nvPr>
        </p:nvSpPr>
        <p:spPr>
          <a:xfrm>
            <a:off x="457200" y="1371600"/>
            <a:ext cx="8229600" cy="1981200"/>
          </a:xfrm>
        </p:spPr>
        <p:txBody>
          <a:bodyPr/>
          <a:lstStyle/>
          <a:p>
            <a:r>
              <a:rPr lang="en-US"/>
              <a:t>Class diagram models target domain</a:t>
            </a:r>
          </a:p>
          <a:p>
            <a:r>
              <a:rPr lang="en-US"/>
              <a:t>Logical model is basis for semantic integration</a:t>
            </a:r>
          </a:p>
          <a:p>
            <a:pPr>
              <a:buFontTx/>
              <a:buNone/>
            </a:pPr>
            <a:endParaRPr lang="en-US"/>
          </a:p>
        </p:txBody>
      </p:sp>
      <p:pic>
        <p:nvPicPr>
          <p:cNvPr id="25604" name="Picture 4"/>
          <p:cNvPicPr>
            <a:picLocks noChangeAspect="1" noChangeArrowheads="1"/>
          </p:cNvPicPr>
          <p:nvPr/>
        </p:nvPicPr>
        <p:blipFill>
          <a:blip r:embed="rId3"/>
          <a:srcRect l="10681" t="12122" r="8977" b="10757"/>
          <a:stretch>
            <a:fillRect/>
          </a:stretch>
        </p:blipFill>
        <p:spPr bwMode="auto">
          <a:xfrm>
            <a:off x="3886200" y="2667000"/>
            <a:ext cx="4581525" cy="3297238"/>
          </a:xfrm>
          <a:prstGeom prst="rect">
            <a:avLst/>
          </a:prstGeom>
          <a:noFill/>
          <a:ln w="9525">
            <a:noFill/>
            <a:miter lim="800000"/>
            <a:headEnd/>
            <a:tailEnd/>
          </a:ln>
        </p:spPr>
      </p:pic>
      <p:sp>
        <p:nvSpPr>
          <p:cNvPr id="25605" name="Rectangle 6"/>
          <p:cNvSpPr>
            <a:spLocks noChangeArrowheads="1"/>
          </p:cNvSpPr>
          <p:nvPr/>
        </p:nvSpPr>
        <p:spPr bwMode="auto">
          <a:xfrm>
            <a:off x="457200" y="3124200"/>
            <a:ext cx="3733800" cy="1981200"/>
          </a:xfrm>
          <a:prstGeom prst="rect">
            <a:avLst/>
          </a:prstGeom>
          <a:noFill/>
          <a:ln w="9525">
            <a:noFill/>
            <a:miter lim="800000"/>
            <a:headEnd/>
            <a:tailEnd/>
          </a:ln>
        </p:spPr>
        <p:txBody>
          <a:bodyPr>
            <a:prstTxWarp prst="textNoShape">
              <a:avLst/>
            </a:prstTxWarp>
          </a:bodyPr>
          <a:lstStyle/>
          <a:p>
            <a:pPr marL="342900" indent="-342900">
              <a:spcBef>
                <a:spcPct val="20000"/>
              </a:spcBef>
              <a:buFontTx/>
              <a:buChar char="•"/>
            </a:pPr>
            <a:r>
              <a:rPr lang="en-US" sz="3200">
                <a:solidFill>
                  <a:srgbClr val="5F5F5F"/>
                </a:solidFill>
              </a:rPr>
              <a:t>Focus on attributes and relationships of domain objects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5555" name="Picture 3"/>
          <p:cNvPicPr>
            <a:picLocks noChangeAspect="1" noChangeArrowheads="1"/>
          </p:cNvPicPr>
          <p:nvPr/>
        </p:nvPicPr>
        <p:blipFill>
          <a:blip r:embed="rId3"/>
          <a:srcRect/>
          <a:stretch>
            <a:fillRect/>
          </a:stretch>
        </p:blipFill>
        <p:spPr bwMode="auto">
          <a:xfrm>
            <a:off x="533400" y="1295400"/>
            <a:ext cx="7772400" cy="2246313"/>
          </a:xfrm>
          <a:prstGeom prst="rect">
            <a:avLst/>
          </a:prstGeom>
          <a:noFill/>
          <a:ln w="9525">
            <a:noFill/>
            <a:miter lim="800000"/>
            <a:headEnd/>
            <a:tailEnd/>
          </a:ln>
        </p:spPr>
      </p:pic>
      <p:sp>
        <p:nvSpPr>
          <p:cNvPr id="535556" name="Rectangle 4"/>
          <p:cNvSpPr>
            <a:spLocks noChangeArrowheads="1"/>
          </p:cNvSpPr>
          <p:nvPr/>
        </p:nvSpPr>
        <p:spPr bwMode="auto">
          <a:xfrm>
            <a:off x="622300" y="12573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5557" name="Oval 5"/>
          <p:cNvSpPr>
            <a:spLocks noChangeArrowheads="1"/>
          </p:cNvSpPr>
          <p:nvPr/>
        </p:nvSpPr>
        <p:spPr bwMode="auto">
          <a:xfrm>
            <a:off x="381000" y="26289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5558" name="Rectangle 6"/>
          <p:cNvSpPr>
            <a:spLocks noChangeArrowheads="1"/>
          </p:cNvSpPr>
          <p:nvPr/>
        </p:nvSpPr>
        <p:spPr bwMode="auto">
          <a:xfrm>
            <a:off x="152400" y="3314700"/>
            <a:ext cx="8610600" cy="2563813"/>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edu.georgetown.pir.domain.ZincFingerRegion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edu.georgetown.pir.domain.Protein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a:t>
            </a:r>
            <a:r>
              <a:rPr lang="en-US" b="0">
                <a:latin typeface="Arial" pitchFamily="-65" charset="0"/>
              </a:rPr>
              <a:t>&lt;ns1:Attribute name="</a:t>
            </a:r>
            <a:r>
              <a:rPr lang="en-US">
                <a:solidFill>
                  <a:srgbClr val="FF3300"/>
                </a:solidFill>
                <a:latin typeface="Arial" pitchFamily="-65" charset="0"/>
              </a:rPr>
              <a:t>uniprotkbEntryName</a:t>
            </a:r>
            <a:r>
              <a:rPr lang="en-US" b="0">
                <a:latin typeface="Arial" pitchFamily="-65" charset="0"/>
              </a:rPr>
              <a:t>" predicate="</a:t>
            </a:r>
            <a:r>
              <a:rPr lang="en-US">
                <a:solidFill>
                  <a:srgbClr val="FF3300"/>
                </a:solidFill>
                <a:latin typeface="Arial" pitchFamily="-65" charset="0"/>
              </a:rPr>
              <a:t>EQUAL_TO</a:t>
            </a:r>
            <a:r>
              <a:rPr lang="en-US" b="0">
                <a:latin typeface="Arial" pitchFamily="-65" charset="0"/>
              </a:rPr>
              <a:t>" value="</a:t>
            </a:r>
            <a:r>
              <a:rPr lang="en-US">
                <a:solidFill>
                  <a:srgbClr val="FF3300"/>
                </a:solidFill>
                <a:latin typeface="Arial" pitchFamily="-65" charset="0"/>
              </a:rPr>
              <a:t>brca1_human</a:t>
            </a:r>
            <a:r>
              <a:rPr lang="en-US" b="0">
                <a:latin typeface="Arial" pitchFamily="-65" charset="0"/>
              </a:rPr>
              <a:t>"/&gt;</a:t>
            </a:r>
            <a:endParaRPr lang="en-GB" b="0">
              <a:latin typeface="Arial" pitchFamily="-65" charset="0"/>
            </a:endParaRPr>
          </a:p>
          <a:p>
            <a:pPr algn="l">
              <a:spcBef>
                <a:spcPct val="0"/>
              </a:spcBef>
            </a:pPr>
            <a:r>
              <a:rPr lang="en-GB" b="0">
                <a:latin typeface="Arial" pitchFamily="-65" charset="0"/>
              </a:rPr>
              <a:t>&lt;/ns1:Association&gt;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5559" name="Line 7"/>
          <p:cNvSpPr>
            <a:spLocks noChangeShapeType="1"/>
          </p:cNvSpPr>
          <p:nvPr/>
        </p:nvSpPr>
        <p:spPr bwMode="auto">
          <a:xfrm>
            <a:off x="2057400" y="2819400"/>
            <a:ext cx="2057400" cy="1676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7602" name="Picture 2"/>
          <p:cNvPicPr>
            <a:picLocks noChangeAspect="1" noChangeArrowheads="1"/>
          </p:cNvPicPr>
          <p:nvPr/>
        </p:nvPicPr>
        <p:blipFill>
          <a:blip r:embed="rId3"/>
          <a:srcRect t="7326" r="1608"/>
          <a:stretch>
            <a:fillRect/>
          </a:stretch>
        </p:blipFill>
        <p:spPr bwMode="auto">
          <a:xfrm>
            <a:off x="2590800" y="1524000"/>
            <a:ext cx="3886200" cy="5181600"/>
          </a:xfrm>
          <a:prstGeom prst="rect">
            <a:avLst/>
          </a:prstGeom>
          <a:noFill/>
          <a:ln w="28575">
            <a:noFill/>
            <a:miter lim="800000"/>
            <a:headEnd/>
            <a:tailEnd/>
          </a:ln>
          <a:effectLst/>
        </p:spPr>
      </p:pic>
      <p:sp>
        <p:nvSpPr>
          <p:cNvPr id="537603" name="Rectangle 2"/>
          <p:cNvSpPr>
            <a:spLocks noGrp="1" noChangeArrowheads="1"/>
          </p:cNvSpPr>
          <p:nvPr>
            <p:ph type="title" idx="4294967295"/>
          </p:nvPr>
        </p:nvSpPr>
        <p:spPr/>
        <p:txBody>
          <a:bodyPr/>
          <a:lstStyle/>
          <a:p>
            <a:r>
              <a:rPr lang="en-GB" sz="2700"/>
              <a:t>Collect information on the same protein from different resources</a:t>
            </a:r>
          </a:p>
        </p:txBody>
      </p:sp>
      <p:sp>
        <p:nvSpPr>
          <p:cNvPr id="537604" name="Rectangle 6"/>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-Dstep=step5</a:t>
            </a:r>
          </a:p>
        </p:txBody>
      </p:sp>
      <p:sp>
        <p:nvSpPr>
          <p:cNvPr id="537605" name="Oval 11"/>
          <p:cNvSpPr>
            <a:spLocks noChangeArrowheads="1"/>
          </p:cNvSpPr>
          <p:nvPr/>
        </p:nvSpPr>
        <p:spPr bwMode="auto">
          <a:xfrm>
            <a:off x="2133600" y="4495800"/>
            <a:ext cx="4953000" cy="16764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6" name="Oval 12"/>
          <p:cNvSpPr>
            <a:spLocks noChangeArrowheads="1"/>
          </p:cNvSpPr>
          <p:nvPr/>
        </p:nvSpPr>
        <p:spPr bwMode="auto">
          <a:xfrm>
            <a:off x="2133600" y="1752600"/>
            <a:ext cx="5257800" cy="1371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7" name="Text Box 6"/>
          <p:cNvSpPr txBox="1">
            <a:spLocks noChangeArrowheads="1"/>
          </p:cNvSpPr>
          <p:nvPr/>
        </p:nvSpPr>
        <p:spPr bwMode="auto">
          <a:xfrm>
            <a:off x="0" y="48006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Nucleic Acid Sequence from caBIO </a:t>
            </a:r>
          </a:p>
        </p:txBody>
      </p:sp>
      <p:sp>
        <p:nvSpPr>
          <p:cNvPr id="537608" name="Line 5"/>
          <p:cNvSpPr>
            <a:spLocks noChangeShapeType="1"/>
          </p:cNvSpPr>
          <p:nvPr/>
        </p:nvSpPr>
        <p:spPr bwMode="auto">
          <a:xfrm>
            <a:off x="1371600" y="5486400"/>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37609" name="Text Box 6"/>
          <p:cNvSpPr txBox="1">
            <a:spLocks noChangeArrowheads="1"/>
          </p:cNvSpPr>
          <p:nvPr/>
        </p:nvSpPr>
        <p:spPr bwMode="auto">
          <a:xfrm>
            <a:off x="0" y="2008188"/>
            <a:ext cx="22860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Zinc Finger Region from gridPIR </a:t>
            </a:r>
          </a:p>
        </p:txBody>
      </p:sp>
      <p:sp>
        <p:nvSpPr>
          <p:cNvPr id="537610" name="Line 5"/>
          <p:cNvSpPr>
            <a:spLocks noChangeShapeType="1"/>
          </p:cNvSpPr>
          <p:nvPr/>
        </p:nvSpPr>
        <p:spPr bwMode="auto">
          <a:xfrm>
            <a:off x="1371600" y="2693988"/>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9650" name="Rectangle 2"/>
          <p:cNvSpPr>
            <a:spLocks noGrp="1" noChangeArrowheads="1"/>
          </p:cNvSpPr>
          <p:nvPr>
            <p:ph type="title" idx="4294967295"/>
          </p:nvPr>
        </p:nvSpPr>
        <p:spPr/>
        <p:txBody>
          <a:bodyPr/>
          <a:lstStyle/>
          <a:p>
            <a:pPr eaLnBrk="1" hangingPunct="1"/>
            <a:r>
              <a:rPr lang="en-GB"/>
              <a:t>Conclusion</a:t>
            </a:r>
          </a:p>
        </p:txBody>
      </p:sp>
      <p:sp>
        <p:nvSpPr>
          <p:cNvPr id="539651" name="Rectangle 3"/>
          <p:cNvSpPr>
            <a:spLocks noGrp="1" noChangeArrowheads="1"/>
          </p:cNvSpPr>
          <p:nvPr>
            <p:ph type="body" idx="4294967295"/>
          </p:nvPr>
        </p:nvSpPr>
        <p:spPr/>
        <p:txBody>
          <a:bodyPr/>
          <a:lstStyle/>
          <a:p>
            <a:pPr eaLnBrk="1" hangingPunct="1"/>
            <a:r>
              <a:rPr lang="en-GB" sz="2400"/>
              <a:t>Using caBIG™ silver level compatible caGrid Services supported by semantic metadata, one can:</a:t>
            </a:r>
          </a:p>
          <a:p>
            <a:pPr lvl="1" eaLnBrk="1" hangingPunct="1"/>
            <a:r>
              <a:rPr lang="en-GB" sz="2400"/>
              <a:t>Discover information resources (Standard Vocabularies) – </a:t>
            </a:r>
            <a:r>
              <a:rPr lang="en-GB" sz="2400" b="1"/>
              <a:t>Semantic annotation is important</a:t>
            </a:r>
          </a:p>
          <a:p>
            <a:pPr lvl="1" eaLnBrk="1" hangingPunct="1"/>
            <a:r>
              <a:rPr lang="en-GB" sz="2400"/>
              <a:t>Query resources using a standard language CQL (Standard APIs) – </a:t>
            </a:r>
            <a:r>
              <a:rPr lang="en-GB" sz="2400" b="1"/>
              <a:t>API/model correspondence is important</a:t>
            </a:r>
          </a:p>
          <a:p>
            <a:pPr lvl="1" eaLnBrk="1" hangingPunct="1"/>
            <a:r>
              <a:rPr lang="en-GB" sz="2400"/>
              <a:t>Identify ways to combine information from multiple resources (CDEs) – </a:t>
            </a:r>
            <a:r>
              <a:rPr lang="en-GB" sz="2400" b="1"/>
              <a:t>CDE reuse is very important</a:t>
            </a:r>
          </a:p>
          <a:p>
            <a:pPr eaLnBrk="1" hangingPunct="1">
              <a:buFontTx/>
              <a:buNone/>
            </a:pPr>
            <a:endParaRPr lang="en-GB" sz="24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1800"/>
              <a:t>Session 0: UML Basics</a:t>
            </a:r>
            <a:r>
              <a:rPr lang="en-US" sz="2600"/>
              <a:t/>
            </a:r>
            <a:br>
              <a:rPr lang="en-US" sz="2600"/>
            </a:br>
            <a:r>
              <a:rPr lang="en-US"/>
              <a:t>Why Model? </a:t>
            </a:r>
            <a:endParaRPr lang="en-US" sz="2900"/>
          </a:p>
        </p:txBody>
      </p:sp>
      <p:sp>
        <p:nvSpPr>
          <p:cNvPr id="6147" name="Rectangle 3"/>
          <p:cNvSpPr>
            <a:spLocks noGrp="1" noChangeArrowheads="1"/>
          </p:cNvSpPr>
          <p:nvPr>
            <p:ph idx="1"/>
          </p:nvPr>
        </p:nvSpPr>
        <p:spPr/>
        <p:txBody>
          <a:bodyPr/>
          <a:lstStyle/>
          <a:p>
            <a:pPr marL="457200" indent="-457200" eaLnBrk="1" hangingPunct="1">
              <a:buFontTx/>
              <a:buAutoNum type="arabicPeriod"/>
            </a:pPr>
            <a:r>
              <a:rPr lang="en-US" sz="2400" b="0"/>
              <a:t>Modeling achieves four aims:</a:t>
            </a:r>
          </a:p>
          <a:p>
            <a:pPr marL="914400" lvl="1" indent="-457200" eaLnBrk="1" hangingPunct="1"/>
            <a:r>
              <a:rPr lang="en-US" sz="2000" b="1"/>
              <a:t>Helps you visualize a system</a:t>
            </a:r>
          </a:p>
          <a:p>
            <a:pPr marL="914400" lvl="1" indent="-457200" eaLnBrk="1" hangingPunct="1"/>
            <a:r>
              <a:rPr lang="en-US" sz="2000" b="1"/>
              <a:t>Permits you to specify the structure or behavior of a system</a:t>
            </a:r>
          </a:p>
          <a:p>
            <a:pPr marL="914400" lvl="1" indent="-457200" eaLnBrk="1" hangingPunct="1"/>
            <a:r>
              <a:rPr lang="en-US" sz="2000" b="1"/>
              <a:t>Guides you in constructing a system</a:t>
            </a:r>
          </a:p>
          <a:p>
            <a:pPr marL="914400" lvl="1" indent="-457200" eaLnBrk="1" hangingPunct="1"/>
            <a:r>
              <a:rPr lang="en-US" sz="2000" b="1"/>
              <a:t>Documents the decisions you have made</a:t>
            </a:r>
          </a:p>
          <a:p>
            <a:pPr marL="457200" indent="-457200" eaLnBrk="1" hangingPunct="1">
              <a:buFontTx/>
              <a:buAutoNum type="arabicPeriod"/>
            </a:pPr>
            <a:r>
              <a:rPr lang="en-US" sz="2400" b="0"/>
              <a:t>Build models of complex systems because they are difficult to comprehend in their entirety </a:t>
            </a:r>
          </a:p>
          <a:p>
            <a:pPr marL="457200" indent="-457200" eaLnBrk="1" hangingPunct="1">
              <a:buFontTx/>
              <a:buAutoNum type="arabicPeriod"/>
            </a:pPr>
            <a:r>
              <a:rPr lang="en-US" sz="2400" b="0"/>
              <a:t>Build models to better understand the system you are developing.</a:t>
            </a:r>
          </a:p>
          <a:p>
            <a:pPr marL="457200" indent="-457200" eaLnBrk="1" hangingPunct="1">
              <a:buFontTx/>
              <a:buAutoNum type="arabicPeriod"/>
            </a:pPr>
            <a:r>
              <a:rPr lang="en-US" sz="2400" b="0"/>
              <a:t>The caBIG™ process and architecture is model driven, it is required for interoperability and silver level compliance.</a:t>
            </a:r>
          </a:p>
          <a:p>
            <a:pPr marL="457200" indent="-457200" eaLnBrk="1" hangingPunct="1">
              <a:buFontTx/>
              <a:buNone/>
            </a:pPr>
            <a:endParaRPr lang="en-US" sz="2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1800"/>
              <a:t>Session 0: UML Basics</a:t>
            </a:r>
            <a:br>
              <a:rPr lang="en-US" sz="1800"/>
            </a:br>
            <a:r>
              <a:rPr lang="en-US"/>
              <a:t>What is UML?</a:t>
            </a:r>
          </a:p>
        </p:txBody>
      </p:sp>
      <p:sp>
        <p:nvSpPr>
          <p:cNvPr id="7171" name="Rectangle 3"/>
          <p:cNvSpPr>
            <a:spLocks noGrp="1" noChangeArrowheads="1"/>
          </p:cNvSpPr>
          <p:nvPr>
            <p:ph type="body" idx="1"/>
          </p:nvPr>
        </p:nvSpPr>
        <p:spPr>
          <a:xfrm>
            <a:off x="304800" y="1371600"/>
            <a:ext cx="8610600" cy="4953000"/>
          </a:xfrm>
        </p:spPr>
        <p:txBody>
          <a:bodyPr/>
          <a:lstStyle/>
          <a:p>
            <a:pPr eaLnBrk="1" hangingPunct="1"/>
            <a:r>
              <a:rPr lang="en-US" sz="2400"/>
              <a:t>UML is a language for</a:t>
            </a:r>
          </a:p>
          <a:p>
            <a:pPr lvl="1" eaLnBrk="1" hangingPunct="1"/>
            <a:r>
              <a:rPr lang="en-US" sz="2000"/>
              <a:t>Visualizing</a:t>
            </a:r>
          </a:p>
          <a:p>
            <a:pPr lvl="1" eaLnBrk="1" hangingPunct="1"/>
            <a:r>
              <a:rPr lang="en-US" sz="2000"/>
              <a:t>Specifying</a:t>
            </a:r>
          </a:p>
          <a:p>
            <a:pPr lvl="1" eaLnBrk="1" hangingPunct="1"/>
            <a:r>
              <a:rPr lang="en-US" sz="2000"/>
              <a:t>Constructing</a:t>
            </a:r>
          </a:p>
          <a:p>
            <a:pPr lvl="1" eaLnBrk="1" hangingPunct="1"/>
            <a:r>
              <a:rPr lang="en-US" sz="2000"/>
              <a:t>Documenting</a:t>
            </a:r>
          </a:p>
          <a:p>
            <a:pPr lvl="1" eaLnBrk="1" hangingPunct="1">
              <a:buFontTx/>
              <a:buNone/>
            </a:pPr>
            <a:r>
              <a:rPr lang="en-US" sz="2400"/>
              <a:t>The artifacts of a software system.</a:t>
            </a:r>
          </a:p>
          <a:p>
            <a:pPr eaLnBrk="1" hangingPunct="1"/>
            <a:r>
              <a:rPr lang="en-US" sz="2400"/>
              <a:t>UML allows you to build models that are precise, unambiguous and complete</a:t>
            </a:r>
          </a:p>
          <a:p>
            <a:pPr eaLnBrk="1" hangingPunct="1"/>
            <a:r>
              <a:rPr lang="en-US" sz="2400"/>
              <a:t>There are many UML diagram types</a:t>
            </a:r>
          </a:p>
          <a:p>
            <a:pPr lvl="1" eaLnBrk="1" hangingPunct="1"/>
            <a:r>
              <a:rPr lang="en-US" sz="2400">
                <a:sym typeface="Wingdings" pitchFamily="-65" charset="2"/>
              </a:rPr>
              <a:t>caCORE SDK utilizes one type, the </a:t>
            </a:r>
            <a:r>
              <a:rPr lang="en-US" sz="2400"/>
              <a:t>UML Class Diagram</a:t>
            </a:r>
          </a:p>
          <a:p>
            <a:pPr lvl="1" eaLnBrk="1" hangingPunct="1">
              <a:buFontTx/>
              <a:buNone/>
            </a:pPr>
            <a:r>
              <a:rPr lang="en-US" sz="2400"/>
              <a:t> </a:t>
            </a:r>
          </a:p>
        </p:txBody>
      </p:sp>
      <p:pic>
        <p:nvPicPr>
          <p:cNvPr id="7172" name="Picture 4"/>
          <p:cNvPicPr>
            <a:picLocks noChangeAspect="1" noChangeArrowheads="1"/>
          </p:cNvPicPr>
          <p:nvPr/>
        </p:nvPicPr>
        <p:blipFill>
          <a:blip r:embed="rId3"/>
          <a:srcRect/>
          <a:stretch>
            <a:fillRect/>
          </a:stretch>
        </p:blipFill>
        <p:spPr bwMode="auto">
          <a:xfrm>
            <a:off x="6019800" y="1752600"/>
            <a:ext cx="2578100" cy="1520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800"/>
              <a:t>Session 0: UML Basics</a:t>
            </a:r>
            <a:br>
              <a:rPr lang="en-US" sz="1800"/>
            </a:br>
            <a:r>
              <a:rPr lang="en-US"/>
              <a:t>UML Documenting</a:t>
            </a:r>
          </a:p>
        </p:txBody>
      </p:sp>
      <p:sp>
        <p:nvSpPr>
          <p:cNvPr id="8195" name="Rectangle 3"/>
          <p:cNvSpPr>
            <a:spLocks noGrp="1" noChangeArrowheads="1"/>
          </p:cNvSpPr>
          <p:nvPr>
            <p:ph type="body" idx="1"/>
          </p:nvPr>
        </p:nvSpPr>
        <p:spPr>
          <a:xfrm>
            <a:off x="152400" y="1219200"/>
            <a:ext cx="8839200" cy="5181600"/>
          </a:xfrm>
        </p:spPr>
        <p:txBody>
          <a:bodyPr/>
          <a:lstStyle/>
          <a:p>
            <a:r>
              <a:rPr lang="en-US" sz="2000"/>
              <a:t>UML can be used to document of system architecture, requirements, tests, project planning, and release management.</a:t>
            </a:r>
          </a:p>
          <a:p>
            <a:r>
              <a:rPr lang="en-US" sz="2400"/>
              <a:t>CaBIG requires only class diagrams for a logical model.</a:t>
            </a:r>
          </a:p>
          <a:p>
            <a:endParaRPr lang="en-US" sz="2000"/>
          </a:p>
        </p:txBody>
      </p:sp>
      <p:grpSp>
        <p:nvGrpSpPr>
          <p:cNvPr id="2" name="Group 4"/>
          <p:cNvGrpSpPr>
            <a:grpSpLocks/>
          </p:cNvGrpSpPr>
          <p:nvPr/>
        </p:nvGrpSpPr>
        <p:grpSpPr bwMode="auto">
          <a:xfrm>
            <a:off x="2168525" y="2763838"/>
            <a:ext cx="4765675" cy="3789362"/>
            <a:chOff x="1356" y="1447"/>
            <a:chExt cx="3002" cy="2387"/>
          </a:xfrm>
        </p:grpSpPr>
        <p:sp>
          <p:nvSpPr>
            <p:cNvPr id="8198" name="Rectangle 5"/>
            <p:cNvSpPr>
              <a:spLocks noChangeArrowheads="1"/>
            </p:cNvSpPr>
            <p:nvPr/>
          </p:nvSpPr>
          <p:spPr bwMode="auto">
            <a:xfrm>
              <a:off x="1561" y="1447"/>
              <a:ext cx="868" cy="10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200">
                  <a:solidFill>
                    <a:srgbClr val="0000FF"/>
                  </a:solidFill>
                </a:rPr>
                <a:t>Use Case Diagram</a:t>
              </a:r>
              <a:endParaRPr lang="en-AU" sz="1200">
                <a:latin typeface="Arial Narrow" pitchFamily="-65" charset="0"/>
              </a:endParaRPr>
            </a:p>
          </p:txBody>
        </p:sp>
        <p:grpSp>
          <p:nvGrpSpPr>
            <p:cNvPr id="3" name="Group 6"/>
            <p:cNvGrpSpPr>
              <a:grpSpLocks/>
            </p:cNvGrpSpPr>
            <p:nvPr/>
          </p:nvGrpSpPr>
          <p:grpSpPr bwMode="auto">
            <a:xfrm>
              <a:off x="1356" y="1616"/>
              <a:ext cx="1132" cy="874"/>
              <a:chOff x="1133" y="1439"/>
              <a:chExt cx="684" cy="528"/>
            </a:xfrm>
          </p:grpSpPr>
          <p:sp>
            <p:nvSpPr>
              <p:cNvPr id="8507" name="Rectangle 7"/>
              <p:cNvSpPr>
                <a:spLocks noChangeArrowheads="1"/>
              </p:cNvSpPr>
              <p:nvPr/>
            </p:nvSpPr>
            <p:spPr bwMode="invGray">
              <a:xfrm>
                <a:off x="1294" y="1439"/>
                <a:ext cx="304" cy="528"/>
              </a:xfrm>
              <a:prstGeom prst="rect">
                <a:avLst/>
              </a:prstGeom>
              <a:noFill/>
              <a:ln w="9525">
                <a:solidFill>
                  <a:schemeClr val="bg1"/>
                </a:solidFill>
                <a:miter lim="800000"/>
                <a:headEnd/>
                <a:tailEnd/>
              </a:ln>
            </p:spPr>
            <p:txBody>
              <a:bodyPr wrap="none" tIns="91440" bIns="91440" anchor="ctr">
                <a:prstTxWarp prst="textNoShape">
                  <a:avLst/>
                </a:prstTxWarp>
              </a:bodyPr>
              <a:lstStyle/>
              <a:p>
                <a:endParaRPr lang="en-US"/>
              </a:p>
            </p:txBody>
          </p:sp>
          <p:sp>
            <p:nvSpPr>
              <p:cNvPr id="8508" name="Oval 8"/>
              <p:cNvSpPr>
                <a:spLocks noChangeArrowheads="1"/>
              </p:cNvSpPr>
              <p:nvPr/>
            </p:nvSpPr>
            <p:spPr bwMode="auto">
              <a:xfrm>
                <a:off x="1390" y="1535"/>
                <a:ext cx="102"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09" name="Line 9"/>
              <p:cNvSpPr>
                <a:spLocks noChangeShapeType="1"/>
              </p:cNvSpPr>
              <p:nvPr/>
            </p:nvSpPr>
            <p:spPr bwMode="auto">
              <a:xfrm flipV="1">
                <a:off x="1218" y="1571"/>
                <a:ext cx="166" cy="76"/>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0" name="Oval 10"/>
              <p:cNvSpPr>
                <a:spLocks noChangeArrowheads="1"/>
              </p:cNvSpPr>
              <p:nvPr/>
            </p:nvSpPr>
            <p:spPr bwMode="auto">
              <a:xfrm>
                <a:off x="1390" y="1823"/>
                <a:ext cx="103" cy="47"/>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1" name="Oval 11"/>
              <p:cNvSpPr>
                <a:spLocks noChangeArrowheads="1"/>
              </p:cNvSpPr>
              <p:nvPr/>
            </p:nvSpPr>
            <p:spPr bwMode="auto">
              <a:xfrm>
                <a:off x="1390" y="1679"/>
                <a:ext cx="103"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2" name="Line 12"/>
              <p:cNvSpPr>
                <a:spLocks noChangeShapeType="1"/>
              </p:cNvSpPr>
              <p:nvPr/>
            </p:nvSpPr>
            <p:spPr bwMode="auto">
              <a:xfrm>
                <a:off x="1498" y="1553"/>
                <a:ext cx="236" cy="44"/>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3" name="Line 13"/>
              <p:cNvSpPr>
                <a:spLocks noChangeShapeType="1"/>
              </p:cNvSpPr>
              <p:nvPr/>
            </p:nvSpPr>
            <p:spPr bwMode="auto">
              <a:xfrm flipH="1">
                <a:off x="1492" y="1654"/>
                <a:ext cx="245" cy="48"/>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4" name="Line 14"/>
              <p:cNvSpPr>
                <a:spLocks noChangeShapeType="1"/>
              </p:cNvSpPr>
              <p:nvPr/>
            </p:nvSpPr>
            <p:spPr bwMode="auto">
              <a:xfrm flipH="1">
                <a:off x="1494" y="1701"/>
                <a:ext cx="247" cy="139"/>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5" name="Rectangle 15"/>
              <p:cNvSpPr>
                <a:spLocks noChangeArrowheads="1"/>
              </p:cNvSpPr>
              <p:nvPr/>
            </p:nvSpPr>
            <p:spPr bwMode="auto">
              <a:xfrm>
                <a:off x="1133" y="1723"/>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A</a:t>
                </a:r>
                <a:endParaRPr lang="en-AU" sz="2000">
                  <a:latin typeface="Arial Narrow" pitchFamily="-65" charset="0"/>
                </a:endParaRPr>
              </a:p>
            </p:txBody>
          </p:sp>
          <p:sp>
            <p:nvSpPr>
              <p:cNvPr id="8516" name="Rectangle 16"/>
              <p:cNvSpPr>
                <a:spLocks noChangeArrowheads="1"/>
              </p:cNvSpPr>
              <p:nvPr/>
            </p:nvSpPr>
            <p:spPr bwMode="auto">
              <a:xfrm>
                <a:off x="1391" y="1596"/>
                <a:ext cx="101"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1</a:t>
                </a:r>
                <a:endParaRPr lang="en-AU" sz="2000">
                  <a:latin typeface="Arial Narrow" pitchFamily="-65" charset="0"/>
                </a:endParaRPr>
              </a:p>
            </p:txBody>
          </p:sp>
          <p:sp>
            <p:nvSpPr>
              <p:cNvPr id="8517" name="Rectangle 17"/>
              <p:cNvSpPr>
                <a:spLocks noChangeArrowheads="1"/>
              </p:cNvSpPr>
              <p:nvPr/>
            </p:nvSpPr>
            <p:spPr bwMode="auto">
              <a:xfrm>
                <a:off x="1390" y="1738"/>
                <a:ext cx="102"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2</a:t>
                </a:r>
                <a:endParaRPr lang="en-AU" sz="2000">
                  <a:latin typeface="Arial Narrow" pitchFamily="-65" charset="0"/>
                </a:endParaRPr>
              </a:p>
            </p:txBody>
          </p:sp>
          <p:sp>
            <p:nvSpPr>
              <p:cNvPr id="8518" name="Rectangle 18"/>
              <p:cNvSpPr>
                <a:spLocks noChangeArrowheads="1"/>
              </p:cNvSpPr>
              <p:nvPr/>
            </p:nvSpPr>
            <p:spPr bwMode="auto">
              <a:xfrm>
                <a:off x="1384" y="1885"/>
                <a:ext cx="101"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3</a:t>
                </a:r>
                <a:endParaRPr lang="en-AU" sz="2000">
                  <a:latin typeface="Arial Narrow" pitchFamily="-65" charset="0"/>
                </a:endParaRPr>
              </a:p>
            </p:txBody>
          </p:sp>
          <p:sp>
            <p:nvSpPr>
              <p:cNvPr id="8519" name="Rectangle 19"/>
              <p:cNvSpPr>
                <a:spLocks noChangeArrowheads="1"/>
              </p:cNvSpPr>
              <p:nvPr/>
            </p:nvSpPr>
            <p:spPr bwMode="auto">
              <a:xfrm>
                <a:off x="1754" y="1722"/>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B</a:t>
                </a:r>
                <a:endParaRPr lang="en-AU" sz="2000">
                  <a:latin typeface="Arial Narrow" pitchFamily="-65" charset="0"/>
                </a:endParaRPr>
              </a:p>
            </p:txBody>
          </p:sp>
          <p:grpSp>
            <p:nvGrpSpPr>
              <p:cNvPr id="4" name="Group 20"/>
              <p:cNvGrpSpPr>
                <a:grpSpLocks/>
              </p:cNvGrpSpPr>
              <p:nvPr/>
            </p:nvGrpSpPr>
            <p:grpSpPr bwMode="auto">
              <a:xfrm>
                <a:off x="1156" y="1624"/>
                <a:ext cx="39" cy="81"/>
                <a:chOff x="1110" y="1625"/>
                <a:chExt cx="39" cy="81"/>
              </a:xfrm>
            </p:grpSpPr>
            <p:sp>
              <p:nvSpPr>
                <p:cNvPr id="8527" name="Oval 21"/>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8" name="Line 22"/>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9" name="Line 23"/>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0" name="Line 24"/>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1" name="Line 25"/>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nvGrpSpPr>
              <p:cNvPr id="5" name="Group 26"/>
              <p:cNvGrpSpPr>
                <a:grpSpLocks/>
              </p:cNvGrpSpPr>
              <p:nvPr/>
            </p:nvGrpSpPr>
            <p:grpSpPr bwMode="auto">
              <a:xfrm>
                <a:off x="1768" y="1602"/>
                <a:ext cx="39" cy="81"/>
                <a:chOff x="1110" y="1625"/>
                <a:chExt cx="39" cy="81"/>
              </a:xfrm>
            </p:grpSpPr>
            <p:sp>
              <p:nvSpPr>
                <p:cNvPr id="8522" name="Oval 27"/>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3" name="Line 28"/>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4" name="Line 29"/>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5" name="Line 30"/>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6" name="Line 31"/>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sp>
          <p:nvSpPr>
            <p:cNvPr id="8200" name="Rectangle 32"/>
            <p:cNvSpPr>
              <a:spLocks noChangeArrowheads="1"/>
            </p:cNvSpPr>
            <p:nvPr/>
          </p:nvSpPr>
          <p:spPr bwMode="auto">
            <a:xfrm>
              <a:off x="3342" y="3729"/>
              <a:ext cx="665" cy="10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Class Diagram</a:t>
              </a:r>
              <a:endParaRPr lang="en-AU" sz="1200">
                <a:latin typeface="Arial Narrow" pitchFamily="-65" charset="0"/>
              </a:endParaRPr>
            </a:p>
          </p:txBody>
        </p:sp>
        <p:grpSp>
          <p:nvGrpSpPr>
            <p:cNvPr id="6" name="Group 33"/>
            <p:cNvGrpSpPr>
              <a:grpSpLocks/>
            </p:cNvGrpSpPr>
            <p:nvPr/>
          </p:nvGrpSpPr>
          <p:grpSpPr bwMode="auto">
            <a:xfrm>
              <a:off x="3226" y="2795"/>
              <a:ext cx="1132" cy="874"/>
              <a:chOff x="2078" y="1651"/>
              <a:chExt cx="669" cy="408"/>
            </a:xfrm>
          </p:grpSpPr>
          <p:sp>
            <p:nvSpPr>
              <p:cNvPr id="8340" name="Rectangle 34"/>
              <p:cNvSpPr>
                <a:spLocks noChangeArrowheads="1"/>
              </p:cNvSpPr>
              <p:nvPr/>
            </p:nvSpPr>
            <p:spPr bwMode="auto">
              <a:xfrm>
                <a:off x="2438" y="1966"/>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GrpFile</a:t>
                </a:r>
                <a:endParaRPr lang="en-AU" sz="2000">
                  <a:latin typeface="Arial Narrow" pitchFamily="-65" charset="0"/>
                </a:endParaRPr>
              </a:p>
            </p:txBody>
          </p:sp>
          <p:pic>
            <p:nvPicPr>
              <p:cNvPr id="8341" name="Picture 35"/>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pic>
            <p:nvPicPr>
              <p:cNvPr id="8342" name="Picture 36"/>
              <p:cNvPicPr>
                <a:picLocks noChangeAspect="1" noChangeArrowheads="1"/>
              </p:cNvPicPr>
              <p:nvPr/>
            </p:nvPicPr>
            <p:blipFill>
              <a:blip r:embed="rId4"/>
              <a:srcRect/>
              <a:stretch>
                <a:fillRect/>
              </a:stretch>
            </p:blipFill>
            <p:spPr bwMode="auto">
              <a:xfrm>
                <a:off x="2414" y="1994"/>
                <a:ext cx="15" cy="17"/>
              </a:xfrm>
              <a:prstGeom prst="rect">
                <a:avLst/>
              </a:prstGeom>
              <a:noFill/>
              <a:ln w="9525">
                <a:noFill/>
                <a:miter lim="800000"/>
                <a:headEnd/>
                <a:tailEnd/>
              </a:ln>
            </p:spPr>
          </p:pic>
          <p:pic>
            <p:nvPicPr>
              <p:cNvPr id="8343" name="Picture 37"/>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sp>
            <p:nvSpPr>
              <p:cNvPr id="8344" name="Rectangle 38"/>
              <p:cNvSpPr>
                <a:spLocks noChangeArrowheads="1"/>
              </p:cNvSpPr>
              <p:nvPr/>
            </p:nvSpPr>
            <p:spPr bwMode="auto">
              <a:xfrm>
                <a:off x="2443" y="1994"/>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345" name="Picture 39"/>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pic>
            <p:nvPicPr>
              <p:cNvPr id="8346" name="Picture 40"/>
              <p:cNvPicPr>
                <a:picLocks noChangeAspect="1" noChangeArrowheads="1"/>
              </p:cNvPicPr>
              <p:nvPr/>
            </p:nvPicPr>
            <p:blipFill>
              <a:blip r:embed="rId4"/>
              <a:srcRect/>
              <a:stretch>
                <a:fillRect/>
              </a:stretch>
            </p:blipFill>
            <p:spPr bwMode="auto">
              <a:xfrm>
                <a:off x="2414" y="2004"/>
                <a:ext cx="15" cy="17"/>
              </a:xfrm>
              <a:prstGeom prst="rect">
                <a:avLst/>
              </a:prstGeom>
              <a:noFill/>
              <a:ln w="9525">
                <a:noFill/>
                <a:miter lim="800000"/>
                <a:headEnd/>
                <a:tailEnd/>
              </a:ln>
            </p:spPr>
          </p:pic>
          <p:pic>
            <p:nvPicPr>
              <p:cNvPr id="8347" name="Picture 41"/>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sp>
            <p:nvSpPr>
              <p:cNvPr id="8348" name="Rectangle 42"/>
              <p:cNvSpPr>
                <a:spLocks noChangeArrowheads="1"/>
              </p:cNvSpPr>
              <p:nvPr/>
            </p:nvSpPr>
            <p:spPr bwMode="auto">
              <a:xfrm>
                <a:off x="2444" y="2004"/>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349" name="Picture 43"/>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pic>
            <p:nvPicPr>
              <p:cNvPr id="8350" name="Picture 44"/>
              <p:cNvPicPr>
                <a:picLocks noChangeAspect="1" noChangeArrowheads="1"/>
              </p:cNvPicPr>
              <p:nvPr/>
            </p:nvPicPr>
            <p:blipFill>
              <a:blip r:embed="rId4"/>
              <a:srcRect/>
              <a:stretch>
                <a:fillRect/>
              </a:stretch>
            </p:blipFill>
            <p:spPr bwMode="auto">
              <a:xfrm>
                <a:off x="2414" y="2014"/>
                <a:ext cx="15" cy="17"/>
              </a:xfrm>
              <a:prstGeom prst="rect">
                <a:avLst/>
              </a:prstGeom>
              <a:noFill/>
              <a:ln w="9525">
                <a:noFill/>
                <a:miter lim="800000"/>
                <a:headEnd/>
                <a:tailEnd/>
              </a:ln>
            </p:spPr>
          </p:pic>
          <p:pic>
            <p:nvPicPr>
              <p:cNvPr id="8351" name="Picture 45"/>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sp>
            <p:nvSpPr>
              <p:cNvPr id="8352" name="Rectangle 46"/>
              <p:cNvSpPr>
                <a:spLocks noChangeArrowheads="1"/>
              </p:cNvSpPr>
              <p:nvPr/>
            </p:nvSpPr>
            <p:spPr bwMode="auto">
              <a:xfrm>
                <a:off x="2447" y="2014"/>
                <a:ext cx="1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353" name="Picture 47"/>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pic>
            <p:nvPicPr>
              <p:cNvPr id="8354" name="Picture 48"/>
              <p:cNvPicPr>
                <a:picLocks noChangeAspect="1" noChangeArrowheads="1"/>
              </p:cNvPicPr>
              <p:nvPr/>
            </p:nvPicPr>
            <p:blipFill>
              <a:blip r:embed="rId4"/>
              <a:srcRect/>
              <a:stretch>
                <a:fillRect/>
              </a:stretch>
            </p:blipFill>
            <p:spPr bwMode="auto">
              <a:xfrm>
                <a:off x="2414" y="2024"/>
                <a:ext cx="15" cy="18"/>
              </a:xfrm>
              <a:prstGeom prst="rect">
                <a:avLst/>
              </a:prstGeom>
              <a:noFill/>
              <a:ln w="9525">
                <a:noFill/>
                <a:miter lim="800000"/>
                <a:headEnd/>
                <a:tailEnd/>
              </a:ln>
            </p:spPr>
          </p:pic>
          <p:pic>
            <p:nvPicPr>
              <p:cNvPr id="8355" name="Picture 49"/>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sp>
            <p:nvSpPr>
              <p:cNvPr id="8356" name="Rectangle 50"/>
              <p:cNvSpPr>
                <a:spLocks noChangeArrowheads="1"/>
              </p:cNvSpPr>
              <p:nvPr/>
            </p:nvSpPr>
            <p:spPr bwMode="auto">
              <a:xfrm>
                <a:off x="2446" y="2024"/>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fillFile( )</a:t>
                </a:r>
                <a:endParaRPr lang="en-AU" sz="2000">
                  <a:latin typeface="Arial Narrow" pitchFamily="-65" charset="0"/>
                </a:endParaRPr>
              </a:p>
            </p:txBody>
          </p:sp>
          <p:sp>
            <p:nvSpPr>
              <p:cNvPr id="8357" name="Rectangle 51"/>
              <p:cNvSpPr>
                <a:spLocks noChangeArrowheads="1"/>
              </p:cNvSpPr>
              <p:nvPr/>
            </p:nvSpPr>
            <p:spPr bwMode="auto">
              <a:xfrm>
                <a:off x="2162" y="1910"/>
                <a:ext cx="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a:t>
                </a:r>
                <a:endParaRPr lang="en-AU" sz="2000">
                  <a:latin typeface="Arial Narrow" pitchFamily="-65" charset="0"/>
                </a:endParaRPr>
              </a:p>
            </p:txBody>
          </p:sp>
          <p:sp>
            <p:nvSpPr>
              <p:cNvPr id="8358" name="Rectangle 52"/>
              <p:cNvSpPr>
                <a:spLocks noChangeArrowheads="1"/>
              </p:cNvSpPr>
              <p:nvPr/>
            </p:nvSpPr>
            <p:spPr bwMode="auto">
              <a:xfrm>
                <a:off x="2079" y="1929"/>
                <a:ext cx="121" cy="130"/>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59" name="Rectangle 53"/>
              <p:cNvSpPr>
                <a:spLocks noChangeArrowheads="1"/>
              </p:cNvSpPr>
              <p:nvPr/>
            </p:nvSpPr>
            <p:spPr bwMode="auto">
              <a:xfrm>
                <a:off x="2129" y="1935"/>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Repository</a:t>
                </a:r>
                <a:endParaRPr lang="en-AU" sz="2000">
                  <a:latin typeface="Arial Narrow" pitchFamily="-65" charset="0"/>
                </a:endParaRPr>
              </a:p>
            </p:txBody>
          </p:sp>
          <p:pic>
            <p:nvPicPr>
              <p:cNvPr id="8360" name="Picture 54"/>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pic>
            <p:nvPicPr>
              <p:cNvPr id="8361" name="Picture 55"/>
              <p:cNvPicPr>
                <a:picLocks noChangeAspect="1" noChangeArrowheads="1"/>
              </p:cNvPicPr>
              <p:nvPr/>
            </p:nvPicPr>
            <p:blipFill>
              <a:blip r:embed="rId6"/>
              <a:srcRect/>
              <a:stretch>
                <a:fillRect/>
              </a:stretch>
            </p:blipFill>
            <p:spPr bwMode="auto">
              <a:xfrm>
                <a:off x="2082" y="1978"/>
                <a:ext cx="16" cy="17"/>
              </a:xfrm>
              <a:prstGeom prst="rect">
                <a:avLst/>
              </a:prstGeom>
              <a:noFill/>
              <a:ln w="9525">
                <a:noFill/>
                <a:miter lim="800000"/>
                <a:headEnd/>
                <a:tailEnd/>
              </a:ln>
            </p:spPr>
          </p:pic>
          <p:pic>
            <p:nvPicPr>
              <p:cNvPr id="8362" name="Picture 56"/>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sp>
            <p:nvSpPr>
              <p:cNvPr id="8363" name="Rectangle 57"/>
              <p:cNvSpPr>
                <a:spLocks noChangeArrowheads="1"/>
              </p:cNvSpPr>
              <p:nvPr/>
            </p:nvSpPr>
            <p:spPr bwMode="auto">
              <a:xfrm>
                <a:off x="2127" y="1978"/>
                <a:ext cx="48" cy="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00" b="0">
                    <a:solidFill>
                      <a:srgbClr val="000000"/>
                    </a:solidFill>
                  </a:rPr>
                  <a:t>name : char * = 0</a:t>
                </a:r>
                <a:endParaRPr lang="en-AU" sz="2000">
                  <a:latin typeface="Arial Narrow" pitchFamily="-65" charset="0"/>
                </a:endParaRPr>
              </a:p>
            </p:txBody>
          </p:sp>
          <p:pic>
            <p:nvPicPr>
              <p:cNvPr id="8364" name="Picture 58"/>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pic>
            <p:nvPicPr>
              <p:cNvPr id="8365" name="Picture 59"/>
              <p:cNvPicPr>
                <a:picLocks noChangeAspect="1" noChangeArrowheads="1"/>
              </p:cNvPicPr>
              <p:nvPr/>
            </p:nvPicPr>
            <p:blipFill>
              <a:blip r:embed="rId4"/>
              <a:srcRect/>
              <a:stretch>
                <a:fillRect/>
              </a:stretch>
            </p:blipFill>
            <p:spPr bwMode="auto">
              <a:xfrm>
                <a:off x="2082" y="1998"/>
                <a:ext cx="16" cy="18"/>
              </a:xfrm>
              <a:prstGeom prst="rect">
                <a:avLst/>
              </a:prstGeom>
              <a:noFill/>
              <a:ln w="9525">
                <a:noFill/>
                <a:miter lim="800000"/>
                <a:headEnd/>
                <a:tailEnd/>
              </a:ln>
            </p:spPr>
          </p:pic>
          <p:pic>
            <p:nvPicPr>
              <p:cNvPr id="8366" name="Picture 60"/>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sp>
            <p:nvSpPr>
              <p:cNvPr id="8367" name="Rectangle 61"/>
              <p:cNvSpPr>
                <a:spLocks noChangeArrowheads="1"/>
              </p:cNvSpPr>
              <p:nvPr/>
            </p:nvSpPr>
            <p:spPr bwMode="auto">
              <a:xfrm>
                <a:off x="2121" y="199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readDoc( )</a:t>
                </a:r>
                <a:endParaRPr lang="en-AU" sz="2000">
                  <a:latin typeface="Arial Narrow" pitchFamily="-65" charset="0"/>
                </a:endParaRPr>
              </a:p>
            </p:txBody>
          </p:sp>
          <p:pic>
            <p:nvPicPr>
              <p:cNvPr id="8368" name="Picture 62"/>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pic>
            <p:nvPicPr>
              <p:cNvPr id="8369" name="Picture 63"/>
              <p:cNvPicPr>
                <a:picLocks noChangeAspect="1" noChangeArrowheads="1"/>
              </p:cNvPicPr>
              <p:nvPr/>
            </p:nvPicPr>
            <p:blipFill>
              <a:blip r:embed="rId7"/>
              <a:srcRect/>
              <a:stretch>
                <a:fillRect/>
              </a:stretch>
            </p:blipFill>
            <p:spPr bwMode="auto">
              <a:xfrm>
                <a:off x="2082" y="2008"/>
                <a:ext cx="16" cy="18"/>
              </a:xfrm>
              <a:prstGeom prst="rect">
                <a:avLst/>
              </a:prstGeom>
              <a:noFill/>
              <a:ln w="9525">
                <a:noFill/>
                <a:miter lim="800000"/>
                <a:headEnd/>
                <a:tailEnd/>
              </a:ln>
            </p:spPr>
          </p:pic>
          <p:pic>
            <p:nvPicPr>
              <p:cNvPr id="8370" name="Picture 64"/>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sp>
            <p:nvSpPr>
              <p:cNvPr id="8371" name="Rectangle 65"/>
              <p:cNvSpPr>
                <a:spLocks noChangeArrowheads="1"/>
              </p:cNvSpPr>
              <p:nvPr/>
            </p:nvSpPr>
            <p:spPr bwMode="auto">
              <a:xfrm>
                <a:off x="2120" y="200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readFile( )</a:t>
                </a:r>
                <a:endParaRPr lang="en-AU" sz="2000">
                  <a:latin typeface="Arial Narrow" pitchFamily="-65" charset="0"/>
                </a:endParaRPr>
              </a:p>
            </p:txBody>
          </p:sp>
          <p:sp>
            <p:nvSpPr>
              <p:cNvPr id="8372" name="Rectangle 66"/>
              <p:cNvSpPr>
                <a:spLocks noChangeArrowheads="1"/>
              </p:cNvSpPr>
              <p:nvPr/>
            </p:nvSpPr>
            <p:spPr bwMode="auto">
              <a:xfrm>
                <a:off x="2118" y="1959"/>
                <a:ext cx="3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(from Persistence)</a:t>
                </a:r>
                <a:endParaRPr lang="en-AU" sz="2000">
                  <a:latin typeface="Arial Narrow" pitchFamily="-65" charset="0"/>
                </a:endParaRPr>
              </a:p>
            </p:txBody>
          </p:sp>
          <p:sp>
            <p:nvSpPr>
              <p:cNvPr id="8373" name="Rectangle 67"/>
              <p:cNvSpPr>
                <a:spLocks noChangeArrowheads="1"/>
              </p:cNvSpPr>
              <p:nvPr/>
            </p:nvSpPr>
            <p:spPr bwMode="auto">
              <a:xfrm>
                <a:off x="2088" y="1664"/>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74" name="Rectangle 68"/>
              <p:cNvSpPr>
                <a:spLocks noChangeArrowheads="1"/>
              </p:cNvSpPr>
              <p:nvPr/>
            </p:nvSpPr>
            <p:spPr bwMode="auto">
              <a:xfrm>
                <a:off x="2124" y="1677"/>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FileMgr</a:t>
                </a:r>
                <a:endParaRPr lang="en-AU" sz="2000">
                  <a:latin typeface="Arial Narrow" pitchFamily="-65" charset="0"/>
                </a:endParaRPr>
              </a:p>
            </p:txBody>
          </p:sp>
          <p:pic>
            <p:nvPicPr>
              <p:cNvPr id="8375" name="Picture 69"/>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pic>
            <p:nvPicPr>
              <p:cNvPr id="8376" name="Picture 70"/>
              <p:cNvPicPr>
                <a:picLocks noChangeAspect="1" noChangeArrowheads="1"/>
              </p:cNvPicPr>
              <p:nvPr/>
            </p:nvPicPr>
            <p:blipFill>
              <a:blip r:embed="rId4"/>
              <a:srcRect/>
              <a:stretch>
                <a:fillRect/>
              </a:stretch>
            </p:blipFill>
            <p:spPr bwMode="auto">
              <a:xfrm>
                <a:off x="2091" y="1704"/>
                <a:ext cx="15" cy="18"/>
              </a:xfrm>
              <a:prstGeom prst="rect">
                <a:avLst/>
              </a:prstGeom>
              <a:noFill/>
              <a:ln w="9525">
                <a:noFill/>
                <a:miter lim="800000"/>
                <a:headEnd/>
                <a:tailEnd/>
              </a:ln>
            </p:spPr>
          </p:pic>
          <p:pic>
            <p:nvPicPr>
              <p:cNvPr id="8377" name="Picture 71"/>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sp>
            <p:nvSpPr>
              <p:cNvPr id="8378" name="Rectangle 72"/>
              <p:cNvSpPr>
                <a:spLocks noChangeArrowheads="1"/>
              </p:cNvSpPr>
              <p:nvPr/>
            </p:nvSpPr>
            <p:spPr bwMode="auto">
              <a:xfrm>
                <a:off x="2129" y="1704"/>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fetchDoc( )</a:t>
                </a:r>
                <a:endParaRPr lang="en-AU" sz="2000">
                  <a:latin typeface="Arial Narrow" pitchFamily="-65" charset="0"/>
                </a:endParaRPr>
              </a:p>
            </p:txBody>
          </p:sp>
          <p:pic>
            <p:nvPicPr>
              <p:cNvPr id="8379" name="Picture 73"/>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pic>
            <p:nvPicPr>
              <p:cNvPr id="8380" name="Picture 74"/>
              <p:cNvPicPr>
                <a:picLocks noChangeAspect="1" noChangeArrowheads="1"/>
              </p:cNvPicPr>
              <p:nvPr/>
            </p:nvPicPr>
            <p:blipFill>
              <a:blip r:embed="rId7"/>
              <a:srcRect/>
              <a:stretch>
                <a:fillRect/>
              </a:stretch>
            </p:blipFill>
            <p:spPr bwMode="auto">
              <a:xfrm>
                <a:off x="2091" y="1714"/>
                <a:ext cx="15" cy="18"/>
              </a:xfrm>
              <a:prstGeom prst="rect">
                <a:avLst/>
              </a:prstGeom>
              <a:noFill/>
              <a:ln w="9525">
                <a:noFill/>
                <a:miter lim="800000"/>
                <a:headEnd/>
                <a:tailEnd/>
              </a:ln>
            </p:spPr>
          </p:pic>
          <p:pic>
            <p:nvPicPr>
              <p:cNvPr id="8381" name="Picture 75"/>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sp>
            <p:nvSpPr>
              <p:cNvPr id="8382" name="Rectangle 76"/>
              <p:cNvSpPr>
                <a:spLocks noChangeArrowheads="1"/>
              </p:cNvSpPr>
              <p:nvPr/>
            </p:nvSpPr>
            <p:spPr bwMode="auto">
              <a:xfrm>
                <a:off x="2137" y="1714"/>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sortByName( )</a:t>
                </a:r>
                <a:endParaRPr lang="en-AU" sz="2000">
                  <a:latin typeface="Arial Narrow" pitchFamily="-65" charset="0"/>
                </a:endParaRPr>
              </a:p>
            </p:txBody>
          </p:sp>
          <p:sp>
            <p:nvSpPr>
              <p:cNvPr id="8383" name="Line 77"/>
              <p:cNvSpPr>
                <a:spLocks noChangeShapeType="1"/>
              </p:cNvSpPr>
              <p:nvPr/>
            </p:nvSpPr>
            <p:spPr bwMode="auto">
              <a:xfrm>
                <a:off x="2140" y="1843"/>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4" name="Line 78"/>
              <p:cNvSpPr>
                <a:spLocks noChangeShapeType="1"/>
              </p:cNvSpPr>
              <p:nvPr/>
            </p:nvSpPr>
            <p:spPr bwMode="auto">
              <a:xfrm flipV="1">
                <a:off x="2140" y="1916"/>
                <a:ext cx="4"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5" name="Line 79"/>
              <p:cNvSpPr>
                <a:spLocks noChangeShapeType="1"/>
              </p:cNvSpPr>
              <p:nvPr/>
            </p:nvSpPr>
            <p:spPr bwMode="auto">
              <a:xfrm flipH="1" flipV="1">
                <a:off x="2135" y="1916"/>
                <a:ext cx="5"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6" name="Line 80"/>
              <p:cNvSpPr>
                <a:spLocks noChangeShapeType="1"/>
              </p:cNvSpPr>
              <p:nvPr/>
            </p:nvSpPr>
            <p:spPr bwMode="auto">
              <a:xfrm flipV="1">
                <a:off x="2140" y="1757"/>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7" name="Rectangle 81"/>
              <p:cNvSpPr>
                <a:spLocks noChangeArrowheads="1"/>
              </p:cNvSpPr>
              <p:nvPr/>
            </p:nvSpPr>
            <p:spPr bwMode="auto">
              <a:xfrm>
                <a:off x="2339" y="165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DocumentList</a:t>
                </a:r>
                <a:endParaRPr lang="en-AU" sz="2000">
                  <a:latin typeface="Arial Narrow" pitchFamily="-65" charset="0"/>
                </a:endParaRPr>
              </a:p>
            </p:txBody>
          </p:sp>
          <p:pic>
            <p:nvPicPr>
              <p:cNvPr id="8388" name="Picture 82"/>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pic>
            <p:nvPicPr>
              <p:cNvPr id="8389" name="Picture 83"/>
              <p:cNvPicPr>
                <a:picLocks noChangeAspect="1" noChangeArrowheads="1"/>
              </p:cNvPicPr>
              <p:nvPr/>
            </p:nvPicPr>
            <p:blipFill>
              <a:blip r:embed="rId8"/>
              <a:srcRect/>
              <a:stretch>
                <a:fillRect/>
              </a:stretch>
            </p:blipFill>
            <p:spPr bwMode="auto">
              <a:xfrm>
                <a:off x="2307" y="1692"/>
                <a:ext cx="16" cy="18"/>
              </a:xfrm>
              <a:prstGeom prst="rect">
                <a:avLst/>
              </a:prstGeom>
              <a:noFill/>
              <a:ln w="9525">
                <a:noFill/>
                <a:miter lim="800000"/>
                <a:headEnd/>
                <a:tailEnd/>
              </a:ln>
            </p:spPr>
          </p:pic>
          <p:pic>
            <p:nvPicPr>
              <p:cNvPr id="8390" name="Picture 84"/>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sp>
            <p:nvSpPr>
              <p:cNvPr id="8391" name="Rectangle 85"/>
              <p:cNvSpPr>
                <a:spLocks noChangeArrowheads="1"/>
              </p:cNvSpPr>
              <p:nvPr/>
            </p:nvSpPr>
            <p:spPr bwMode="auto">
              <a:xfrm>
                <a:off x="2337" y="1692"/>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392" name="Picture 86"/>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pic>
            <p:nvPicPr>
              <p:cNvPr id="8393" name="Picture 87"/>
              <p:cNvPicPr>
                <a:picLocks noChangeAspect="1" noChangeArrowheads="1"/>
              </p:cNvPicPr>
              <p:nvPr/>
            </p:nvPicPr>
            <p:blipFill>
              <a:blip r:embed="rId4"/>
              <a:srcRect/>
              <a:stretch>
                <a:fillRect/>
              </a:stretch>
            </p:blipFill>
            <p:spPr bwMode="auto">
              <a:xfrm>
                <a:off x="2307" y="1703"/>
                <a:ext cx="16" cy="17"/>
              </a:xfrm>
              <a:prstGeom prst="rect">
                <a:avLst/>
              </a:prstGeom>
              <a:noFill/>
              <a:ln w="9525">
                <a:noFill/>
                <a:miter lim="800000"/>
                <a:headEnd/>
                <a:tailEnd/>
              </a:ln>
            </p:spPr>
          </p:pic>
          <p:pic>
            <p:nvPicPr>
              <p:cNvPr id="8394" name="Picture 88"/>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sp>
            <p:nvSpPr>
              <p:cNvPr id="8395" name="Rectangle 89"/>
              <p:cNvSpPr>
                <a:spLocks noChangeArrowheads="1"/>
              </p:cNvSpPr>
              <p:nvPr/>
            </p:nvSpPr>
            <p:spPr bwMode="auto">
              <a:xfrm>
                <a:off x="2342" y="1703"/>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396" name="Rectangle 90"/>
              <p:cNvSpPr>
                <a:spLocks noChangeArrowheads="1"/>
              </p:cNvSpPr>
              <p:nvPr/>
            </p:nvSpPr>
            <p:spPr bwMode="auto">
              <a:xfrm>
                <a:off x="2489" y="1667"/>
                <a:ext cx="103" cy="149"/>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97" name="Rectangle 91"/>
              <p:cNvSpPr>
                <a:spLocks noChangeArrowheads="1"/>
              </p:cNvSpPr>
              <p:nvPr/>
            </p:nvSpPr>
            <p:spPr bwMode="auto">
              <a:xfrm>
                <a:off x="2544" y="1672"/>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a:t>
                </a:r>
                <a:endParaRPr lang="en-AU" sz="2000">
                  <a:latin typeface="Arial Narrow" pitchFamily="-65" charset="0"/>
                </a:endParaRPr>
              </a:p>
            </p:txBody>
          </p:sp>
          <p:pic>
            <p:nvPicPr>
              <p:cNvPr id="8398" name="Picture 92"/>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pic>
            <p:nvPicPr>
              <p:cNvPr id="8399" name="Picture 93"/>
              <p:cNvPicPr>
                <a:picLocks noChangeAspect="1" noChangeArrowheads="1"/>
              </p:cNvPicPr>
              <p:nvPr/>
            </p:nvPicPr>
            <p:blipFill>
              <a:blip r:embed="rId6"/>
              <a:srcRect/>
              <a:stretch>
                <a:fillRect/>
              </a:stretch>
            </p:blipFill>
            <p:spPr bwMode="auto">
              <a:xfrm>
                <a:off x="2492" y="1697"/>
                <a:ext cx="16" cy="18"/>
              </a:xfrm>
              <a:prstGeom prst="rect">
                <a:avLst/>
              </a:prstGeom>
              <a:noFill/>
              <a:ln w="9525">
                <a:noFill/>
                <a:miter lim="800000"/>
                <a:headEnd/>
                <a:tailEnd/>
              </a:ln>
            </p:spPr>
          </p:pic>
          <p:pic>
            <p:nvPicPr>
              <p:cNvPr id="8400" name="Picture 94"/>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sp>
            <p:nvSpPr>
              <p:cNvPr id="8401" name="Rectangle 95"/>
              <p:cNvSpPr>
                <a:spLocks noChangeArrowheads="1"/>
              </p:cNvSpPr>
              <p:nvPr/>
            </p:nvSpPr>
            <p:spPr bwMode="auto">
              <a:xfrm>
                <a:off x="2530" y="1697"/>
                <a:ext cx="2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name : int</a:t>
                </a:r>
                <a:endParaRPr lang="en-AU" sz="2000">
                  <a:latin typeface="Arial Narrow" pitchFamily="-65" charset="0"/>
                </a:endParaRPr>
              </a:p>
            </p:txBody>
          </p:sp>
          <p:pic>
            <p:nvPicPr>
              <p:cNvPr id="8402" name="Picture 96"/>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pic>
            <p:nvPicPr>
              <p:cNvPr id="8403" name="Picture 97"/>
              <p:cNvPicPr>
                <a:picLocks noChangeAspect="1" noChangeArrowheads="1"/>
              </p:cNvPicPr>
              <p:nvPr/>
            </p:nvPicPr>
            <p:blipFill>
              <a:blip r:embed="rId9"/>
              <a:srcRect/>
              <a:stretch>
                <a:fillRect/>
              </a:stretch>
            </p:blipFill>
            <p:spPr bwMode="auto">
              <a:xfrm>
                <a:off x="2492" y="1708"/>
                <a:ext cx="16" cy="17"/>
              </a:xfrm>
              <a:prstGeom prst="rect">
                <a:avLst/>
              </a:prstGeom>
              <a:noFill/>
              <a:ln w="9525">
                <a:noFill/>
                <a:miter lim="800000"/>
                <a:headEnd/>
                <a:tailEnd/>
              </a:ln>
            </p:spPr>
          </p:pic>
          <p:pic>
            <p:nvPicPr>
              <p:cNvPr id="8404" name="Picture 98"/>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sp>
            <p:nvSpPr>
              <p:cNvPr id="8405" name="Rectangle 99"/>
              <p:cNvSpPr>
                <a:spLocks noChangeArrowheads="1"/>
              </p:cNvSpPr>
              <p:nvPr/>
            </p:nvSpPr>
            <p:spPr bwMode="auto">
              <a:xfrm>
                <a:off x="2528" y="1708"/>
                <a:ext cx="1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docid : int</a:t>
                </a:r>
                <a:endParaRPr lang="en-AU" sz="2000">
                  <a:latin typeface="Arial Narrow" pitchFamily="-65" charset="0"/>
                </a:endParaRPr>
              </a:p>
            </p:txBody>
          </p:sp>
          <p:pic>
            <p:nvPicPr>
              <p:cNvPr id="8406" name="Picture 100"/>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pic>
            <p:nvPicPr>
              <p:cNvPr id="8407" name="Picture 101"/>
              <p:cNvPicPr>
                <a:picLocks noChangeAspect="1" noChangeArrowheads="1"/>
              </p:cNvPicPr>
              <p:nvPr/>
            </p:nvPicPr>
            <p:blipFill>
              <a:blip r:embed="rId6"/>
              <a:srcRect/>
              <a:stretch>
                <a:fillRect/>
              </a:stretch>
            </p:blipFill>
            <p:spPr bwMode="auto">
              <a:xfrm>
                <a:off x="2492" y="1718"/>
                <a:ext cx="16" cy="17"/>
              </a:xfrm>
              <a:prstGeom prst="rect">
                <a:avLst/>
              </a:prstGeom>
              <a:noFill/>
              <a:ln w="9525">
                <a:noFill/>
                <a:miter lim="800000"/>
                <a:headEnd/>
                <a:tailEnd/>
              </a:ln>
            </p:spPr>
          </p:pic>
          <p:pic>
            <p:nvPicPr>
              <p:cNvPr id="8408" name="Picture 102"/>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sp>
            <p:nvSpPr>
              <p:cNvPr id="8409" name="Rectangle 103"/>
              <p:cNvSpPr>
                <a:spLocks noChangeArrowheads="1"/>
              </p:cNvSpPr>
              <p:nvPr/>
            </p:nvSpPr>
            <p:spPr bwMode="auto">
              <a:xfrm>
                <a:off x="2537" y="171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numField : int</a:t>
                </a:r>
                <a:endParaRPr lang="en-AU" sz="2000">
                  <a:latin typeface="Arial Narrow" pitchFamily="-65" charset="0"/>
                </a:endParaRPr>
              </a:p>
            </p:txBody>
          </p:sp>
          <p:pic>
            <p:nvPicPr>
              <p:cNvPr id="8410" name="Picture 104"/>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pic>
            <p:nvPicPr>
              <p:cNvPr id="8411" name="Picture 105"/>
              <p:cNvPicPr>
                <a:picLocks noChangeAspect="1" noChangeArrowheads="1"/>
              </p:cNvPicPr>
              <p:nvPr/>
            </p:nvPicPr>
            <p:blipFill>
              <a:blip r:embed="rId10"/>
              <a:srcRect/>
              <a:stretch>
                <a:fillRect/>
              </a:stretch>
            </p:blipFill>
            <p:spPr bwMode="auto">
              <a:xfrm>
                <a:off x="2492" y="1738"/>
                <a:ext cx="16" cy="18"/>
              </a:xfrm>
              <a:prstGeom prst="rect">
                <a:avLst/>
              </a:prstGeom>
              <a:noFill/>
              <a:ln w="9525">
                <a:noFill/>
                <a:miter lim="800000"/>
                <a:headEnd/>
                <a:tailEnd/>
              </a:ln>
            </p:spPr>
          </p:pic>
          <p:pic>
            <p:nvPicPr>
              <p:cNvPr id="8412" name="Picture 106"/>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sp>
            <p:nvSpPr>
              <p:cNvPr id="8413" name="Rectangle 107"/>
              <p:cNvSpPr>
                <a:spLocks noChangeArrowheads="1"/>
              </p:cNvSpPr>
              <p:nvPr/>
            </p:nvSpPr>
            <p:spPr bwMode="auto">
              <a:xfrm>
                <a:off x="2521" y="1738"/>
                <a:ext cx="1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get( )</a:t>
                </a:r>
                <a:endParaRPr lang="en-AU" sz="2000">
                  <a:latin typeface="Arial Narrow" pitchFamily="-65" charset="0"/>
                </a:endParaRPr>
              </a:p>
            </p:txBody>
          </p:sp>
          <p:pic>
            <p:nvPicPr>
              <p:cNvPr id="8414" name="Picture 108"/>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pic>
            <p:nvPicPr>
              <p:cNvPr id="8415" name="Picture 109"/>
              <p:cNvPicPr>
                <a:picLocks noChangeAspect="1" noChangeArrowheads="1"/>
              </p:cNvPicPr>
              <p:nvPr/>
            </p:nvPicPr>
            <p:blipFill>
              <a:blip r:embed="rId8"/>
              <a:srcRect/>
              <a:stretch>
                <a:fillRect/>
              </a:stretch>
            </p:blipFill>
            <p:spPr bwMode="auto">
              <a:xfrm>
                <a:off x="2492" y="1748"/>
                <a:ext cx="16" cy="18"/>
              </a:xfrm>
              <a:prstGeom prst="rect">
                <a:avLst/>
              </a:prstGeom>
              <a:noFill/>
              <a:ln w="9525">
                <a:noFill/>
                <a:miter lim="800000"/>
                <a:headEnd/>
                <a:tailEnd/>
              </a:ln>
            </p:spPr>
          </p:pic>
          <p:pic>
            <p:nvPicPr>
              <p:cNvPr id="8416" name="Picture 110"/>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sp>
            <p:nvSpPr>
              <p:cNvPr id="8417" name="Rectangle 111"/>
              <p:cNvSpPr>
                <a:spLocks noChangeArrowheads="1"/>
              </p:cNvSpPr>
              <p:nvPr/>
            </p:nvSpPr>
            <p:spPr bwMode="auto">
              <a:xfrm>
                <a:off x="2522" y="1748"/>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418" name="Picture 112"/>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pic>
            <p:nvPicPr>
              <p:cNvPr id="8419" name="Picture 113"/>
              <p:cNvPicPr>
                <a:picLocks noChangeAspect="1" noChangeArrowheads="1"/>
              </p:cNvPicPr>
              <p:nvPr/>
            </p:nvPicPr>
            <p:blipFill>
              <a:blip r:embed="rId11"/>
              <a:srcRect/>
              <a:stretch>
                <a:fillRect/>
              </a:stretch>
            </p:blipFill>
            <p:spPr bwMode="auto">
              <a:xfrm>
                <a:off x="2492" y="1759"/>
                <a:ext cx="16" cy="17"/>
              </a:xfrm>
              <a:prstGeom prst="rect">
                <a:avLst/>
              </a:prstGeom>
              <a:noFill/>
              <a:ln w="9525">
                <a:noFill/>
                <a:miter lim="800000"/>
                <a:headEnd/>
                <a:tailEnd/>
              </a:ln>
            </p:spPr>
          </p:pic>
          <p:pic>
            <p:nvPicPr>
              <p:cNvPr id="8420" name="Picture 114"/>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sp>
            <p:nvSpPr>
              <p:cNvPr id="8421" name="Rectangle 115"/>
              <p:cNvSpPr>
                <a:spLocks noChangeArrowheads="1"/>
              </p:cNvSpPr>
              <p:nvPr/>
            </p:nvSpPr>
            <p:spPr bwMode="auto">
              <a:xfrm>
                <a:off x="2524" y="1759"/>
                <a:ext cx="1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close( )</a:t>
                </a:r>
                <a:endParaRPr lang="en-AU" sz="2000">
                  <a:latin typeface="Arial Narrow" pitchFamily="-65" charset="0"/>
                </a:endParaRPr>
              </a:p>
            </p:txBody>
          </p:sp>
          <p:pic>
            <p:nvPicPr>
              <p:cNvPr id="8422" name="Picture 116"/>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pic>
            <p:nvPicPr>
              <p:cNvPr id="8423" name="Picture 117"/>
              <p:cNvPicPr>
                <a:picLocks noChangeAspect="1" noChangeArrowheads="1"/>
              </p:cNvPicPr>
              <p:nvPr/>
            </p:nvPicPr>
            <p:blipFill>
              <a:blip r:embed="rId12"/>
              <a:srcRect/>
              <a:stretch>
                <a:fillRect/>
              </a:stretch>
            </p:blipFill>
            <p:spPr bwMode="auto">
              <a:xfrm>
                <a:off x="2492" y="1769"/>
                <a:ext cx="16" cy="17"/>
              </a:xfrm>
              <a:prstGeom prst="rect">
                <a:avLst/>
              </a:prstGeom>
              <a:noFill/>
              <a:ln w="9525">
                <a:noFill/>
                <a:miter lim="800000"/>
                <a:headEnd/>
                <a:tailEnd/>
              </a:ln>
            </p:spPr>
          </p:pic>
          <p:pic>
            <p:nvPicPr>
              <p:cNvPr id="8424" name="Picture 118"/>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sp>
            <p:nvSpPr>
              <p:cNvPr id="8425" name="Rectangle 119"/>
              <p:cNvSpPr>
                <a:spLocks noChangeArrowheads="1"/>
              </p:cNvSpPr>
              <p:nvPr/>
            </p:nvSpPr>
            <p:spPr bwMode="auto">
              <a:xfrm>
                <a:off x="2523" y="1769"/>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426" name="Picture 120"/>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pic>
            <p:nvPicPr>
              <p:cNvPr id="8427" name="Picture 121"/>
              <p:cNvPicPr>
                <a:picLocks noChangeAspect="1" noChangeArrowheads="1"/>
              </p:cNvPicPr>
              <p:nvPr/>
            </p:nvPicPr>
            <p:blipFill>
              <a:blip r:embed="rId13"/>
              <a:srcRect/>
              <a:stretch>
                <a:fillRect/>
              </a:stretch>
            </p:blipFill>
            <p:spPr bwMode="auto">
              <a:xfrm>
                <a:off x="2492" y="1779"/>
                <a:ext cx="16" cy="17"/>
              </a:xfrm>
              <a:prstGeom prst="rect">
                <a:avLst/>
              </a:prstGeom>
              <a:noFill/>
              <a:ln w="9525">
                <a:noFill/>
                <a:miter lim="800000"/>
                <a:headEnd/>
                <a:tailEnd/>
              </a:ln>
            </p:spPr>
          </p:pic>
          <p:pic>
            <p:nvPicPr>
              <p:cNvPr id="8428" name="Picture 122"/>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sp>
            <p:nvSpPr>
              <p:cNvPr id="8429" name="Rectangle 123"/>
              <p:cNvSpPr>
                <a:spLocks noChangeArrowheads="1"/>
              </p:cNvSpPr>
              <p:nvPr/>
            </p:nvSpPr>
            <p:spPr bwMode="auto">
              <a:xfrm>
                <a:off x="2535" y="177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sortFileList( )</a:t>
                </a:r>
                <a:endParaRPr lang="en-AU" sz="2000">
                  <a:latin typeface="Arial Narrow" pitchFamily="-65" charset="0"/>
                </a:endParaRPr>
              </a:p>
            </p:txBody>
          </p:sp>
          <p:pic>
            <p:nvPicPr>
              <p:cNvPr id="8430" name="Picture 124"/>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pic>
            <p:nvPicPr>
              <p:cNvPr id="8431" name="Picture 125"/>
              <p:cNvPicPr>
                <a:picLocks noChangeAspect="1" noChangeArrowheads="1"/>
              </p:cNvPicPr>
              <p:nvPr/>
            </p:nvPicPr>
            <p:blipFill>
              <a:blip r:embed="rId14"/>
              <a:srcRect/>
              <a:stretch>
                <a:fillRect/>
              </a:stretch>
            </p:blipFill>
            <p:spPr bwMode="auto">
              <a:xfrm>
                <a:off x="2492" y="1789"/>
                <a:ext cx="16" cy="17"/>
              </a:xfrm>
              <a:prstGeom prst="rect">
                <a:avLst/>
              </a:prstGeom>
              <a:noFill/>
              <a:ln w="9525">
                <a:noFill/>
                <a:miter lim="800000"/>
                <a:headEnd/>
                <a:tailEnd/>
              </a:ln>
            </p:spPr>
          </p:pic>
          <p:pic>
            <p:nvPicPr>
              <p:cNvPr id="8432" name="Picture 126"/>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sp>
            <p:nvSpPr>
              <p:cNvPr id="8433" name="Rectangle 127"/>
              <p:cNvSpPr>
                <a:spLocks noChangeArrowheads="1"/>
              </p:cNvSpPr>
              <p:nvPr/>
            </p:nvSpPr>
            <p:spPr bwMode="auto">
              <a:xfrm>
                <a:off x="2527" y="1789"/>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434" name="Picture 128"/>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pic>
            <p:nvPicPr>
              <p:cNvPr id="8435" name="Picture 129"/>
              <p:cNvPicPr>
                <a:picLocks noChangeAspect="1" noChangeArrowheads="1"/>
              </p:cNvPicPr>
              <p:nvPr/>
            </p:nvPicPr>
            <p:blipFill>
              <a:blip r:embed="rId15"/>
              <a:srcRect/>
              <a:stretch>
                <a:fillRect/>
              </a:stretch>
            </p:blipFill>
            <p:spPr bwMode="auto">
              <a:xfrm>
                <a:off x="2492" y="1799"/>
                <a:ext cx="16" cy="18"/>
              </a:xfrm>
              <a:prstGeom prst="rect">
                <a:avLst/>
              </a:prstGeom>
              <a:noFill/>
              <a:ln w="9525">
                <a:noFill/>
                <a:miter lim="800000"/>
                <a:headEnd/>
                <a:tailEnd/>
              </a:ln>
            </p:spPr>
          </p:pic>
          <p:pic>
            <p:nvPicPr>
              <p:cNvPr id="8436" name="Picture 130"/>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sp>
            <p:nvSpPr>
              <p:cNvPr id="8437" name="Rectangle 131"/>
              <p:cNvSpPr>
                <a:spLocks noChangeArrowheads="1"/>
              </p:cNvSpPr>
              <p:nvPr/>
            </p:nvSpPr>
            <p:spPr bwMode="auto">
              <a:xfrm>
                <a:off x="2537" y="1799"/>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fillDocument( )</a:t>
                </a:r>
                <a:endParaRPr lang="en-AU" sz="2000">
                  <a:latin typeface="Arial Narrow" pitchFamily="-65" charset="0"/>
                </a:endParaRPr>
              </a:p>
            </p:txBody>
          </p:sp>
          <p:sp>
            <p:nvSpPr>
              <p:cNvPr id="8438" name="Line 132"/>
              <p:cNvSpPr>
                <a:spLocks noChangeShapeType="1"/>
              </p:cNvSpPr>
              <p:nvPr/>
            </p:nvSpPr>
            <p:spPr bwMode="auto">
              <a:xfrm flipH="1" flipV="1">
                <a:off x="2416" y="1726"/>
                <a:ext cx="36" cy="18"/>
              </a:xfrm>
              <a:prstGeom prst="line">
                <a:avLst/>
              </a:prstGeom>
              <a:noFill/>
              <a:ln w="0">
                <a:solidFill>
                  <a:srgbClr val="000000"/>
                </a:solidFill>
                <a:round/>
                <a:headEnd/>
                <a:tailEnd/>
              </a:ln>
            </p:spPr>
            <p:txBody>
              <a:bodyPr>
                <a:prstTxWarp prst="textNoShape">
                  <a:avLst/>
                </a:prstTxWarp>
              </a:bodyPr>
              <a:lstStyle/>
              <a:p>
                <a:endParaRPr lang="en-US"/>
              </a:p>
            </p:txBody>
          </p:sp>
          <p:grpSp>
            <p:nvGrpSpPr>
              <p:cNvPr id="7" name="Group 133"/>
              <p:cNvGrpSpPr>
                <a:grpSpLocks/>
              </p:cNvGrpSpPr>
              <p:nvPr/>
            </p:nvGrpSpPr>
            <p:grpSpPr bwMode="auto">
              <a:xfrm>
                <a:off x="2400" y="1717"/>
                <a:ext cx="89" cy="45"/>
                <a:chOff x="2416" y="1725"/>
                <a:chExt cx="73" cy="37"/>
              </a:xfrm>
            </p:grpSpPr>
            <p:sp>
              <p:nvSpPr>
                <p:cNvPr id="8505" name="Freeform 134"/>
                <p:cNvSpPr>
                  <a:spLocks/>
                </p:cNvSpPr>
                <p:nvPr/>
              </p:nvSpPr>
              <p:spPr bwMode="auto">
                <a:xfrm>
                  <a:off x="2416" y="1725"/>
                  <a:ext cx="16"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4"/>
                      </a:moveTo>
                      <a:lnTo>
                        <a:pt x="39" y="0"/>
                      </a:lnTo>
                      <a:lnTo>
                        <a:pt x="63" y="28"/>
                      </a:lnTo>
                      <a:lnTo>
                        <a:pt x="24" y="31"/>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506" name="Line 135"/>
                <p:cNvSpPr>
                  <a:spLocks noChangeShapeType="1"/>
                </p:cNvSpPr>
                <p:nvPr/>
              </p:nvSpPr>
              <p:spPr bwMode="auto">
                <a:xfrm>
                  <a:off x="2452" y="1744"/>
                  <a:ext cx="37" cy="18"/>
                </a:xfrm>
                <a:prstGeom prst="line">
                  <a:avLst/>
                </a:prstGeom>
                <a:noFill/>
                <a:ln w="0">
                  <a:solidFill>
                    <a:srgbClr val="000000"/>
                  </a:solidFill>
                  <a:round/>
                  <a:headEnd/>
                  <a:tailEnd/>
                </a:ln>
              </p:spPr>
              <p:txBody>
                <a:bodyPr>
                  <a:prstTxWarp prst="textNoShape">
                    <a:avLst/>
                  </a:prstTxWarp>
                </a:bodyPr>
                <a:lstStyle/>
                <a:p>
                  <a:endParaRPr lang="en-US"/>
                </a:p>
              </p:txBody>
            </p:sp>
          </p:grpSp>
          <p:sp>
            <p:nvSpPr>
              <p:cNvPr id="8440" name="Line 136"/>
              <p:cNvSpPr>
                <a:spLocks noChangeShapeType="1"/>
              </p:cNvSpPr>
              <p:nvPr/>
            </p:nvSpPr>
            <p:spPr bwMode="auto">
              <a:xfrm flipH="1" flipV="1">
                <a:off x="2480" y="1752"/>
                <a:ext cx="9" cy="10"/>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1" name="Line 137"/>
              <p:cNvSpPr>
                <a:spLocks noChangeShapeType="1"/>
              </p:cNvSpPr>
              <p:nvPr/>
            </p:nvSpPr>
            <p:spPr bwMode="auto">
              <a:xfrm flipH="1">
                <a:off x="2477" y="1762"/>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2" name="Rectangle 138"/>
              <p:cNvSpPr>
                <a:spLocks noChangeArrowheads="1"/>
              </p:cNvSpPr>
              <p:nvPr/>
            </p:nvSpPr>
            <p:spPr bwMode="auto">
              <a:xfrm>
                <a:off x="2355" y="1786"/>
                <a:ext cx="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fList</a:t>
                </a:r>
                <a:endParaRPr lang="en-AU" sz="2000">
                  <a:latin typeface="Arial Narrow" pitchFamily="-65" charset="0"/>
                </a:endParaRPr>
              </a:p>
            </p:txBody>
          </p:sp>
          <p:sp>
            <p:nvSpPr>
              <p:cNvPr id="8443" name="Rectangle 139"/>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44" name="Rectangle 140"/>
              <p:cNvSpPr>
                <a:spLocks noChangeArrowheads="1"/>
              </p:cNvSpPr>
              <p:nvPr/>
            </p:nvSpPr>
            <p:spPr bwMode="auto">
              <a:xfrm>
                <a:off x="2243" y="1766"/>
                <a:ext cx="94" cy="94"/>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45" name="Rectangle 141"/>
              <p:cNvSpPr>
                <a:spLocks noChangeArrowheads="1"/>
              </p:cNvSpPr>
              <p:nvPr/>
            </p:nvSpPr>
            <p:spPr bwMode="auto">
              <a:xfrm>
                <a:off x="2282" y="1771"/>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FileList</a:t>
                </a:r>
                <a:endParaRPr lang="en-AU" sz="2000">
                  <a:latin typeface="Arial Narrow" pitchFamily="-65" charset="0"/>
                </a:endParaRPr>
              </a:p>
            </p:txBody>
          </p:sp>
          <p:pic>
            <p:nvPicPr>
              <p:cNvPr id="8446" name="Picture 142"/>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pic>
            <p:nvPicPr>
              <p:cNvPr id="8447" name="Picture 143"/>
              <p:cNvPicPr>
                <a:picLocks noChangeAspect="1" noChangeArrowheads="1"/>
              </p:cNvPicPr>
              <p:nvPr/>
            </p:nvPicPr>
            <p:blipFill>
              <a:blip r:embed="rId4"/>
              <a:srcRect/>
              <a:stretch>
                <a:fillRect/>
              </a:stretch>
            </p:blipFill>
            <p:spPr bwMode="auto">
              <a:xfrm>
                <a:off x="2246" y="1806"/>
                <a:ext cx="16" cy="17"/>
              </a:xfrm>
              <a:prstGeom prst="rect">
                <a:avLst/>
              </a:prstGeom>
              <a:noFill/>
              <a:ln w="9525">
                <a:noFill/>
                <a:miter lim="800000"/>
                <a:headEnd/>
                <a:tailEnd/>
              </a:ln>
            </p:spPr>
          </p:pic>
          <p:pic>
            <p:nvPicPr>
              <p:cNvPr id="8448" name="Picture 144"/>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sp>
            <p:nvSpPr>
              <p:cNvPr id="8449" name="Rectangle 145"/>
              <p:cNvSpPr>
                <a:spLocks noChangeArrowheads="1"/>
              </p:cNvSpPr>
              <p:nvPr/>
            </p:nvSpPr>
            <p:spPr bwMode="auto">
              <a:xfrm>
                <a:off x="2276" y="180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450" name="Picture 146"/>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pic>
            <p:nvPicPr>
              <p:cNvPr id="8451" name="Picture 147"/>
              <p:cNvPicPr>
                <a:picLocks noChangeAspect="1" noChangeArrowheads="1"/>
              </p:cNvPicPr>
              <p:nvPr/>
            </p:nvPicPr>
            <p:blipFill>
              <a:blip r:embed="rId4"/>
              <a:srcRect/>
              <a:stretch>
                <a:fillRect/>
              </a:stretch>
            </p:blipFill>
            <p:spPr bwMode="auto">
              <a:xfrm>
                <a:off x="2246" y="1816"/>
                <a:ext cx="16" cy="18"/>
              </a:xfrm>
              <a:prstGeom prst="rect">
                <a:avLst/>
              </a:prstGeom>
              <a:noFill/>
              <a:ln w="9525">
                <a:noFill/>
                <a:miter lim="800000"/>
                <a:headEnd/>
                <a:tailEnd/>
              </a:ln>
            </p:spPr>
          </p:pic>
          <p:pic>
            <p:nvPicPr>
              <p:cNvPr id="8452" name="Picture 148"/>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sp>
            <p:nvSpPr>
              <p:cNvPr id="8453" name="Rectangle 149"/>
              <p:cNvSpPr>
                <a:spLocks noChangeArrowheads="1"/>
              </p:cNvSpPr>
              <p:nvPr/>
            </p:nvSpPr>
            <p:spPr bwMode="auto">
              <a:xfrm>
                <a:off x="2280" y="1816"/>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454" name="Line 150"/>
              <p:cNvSpPr>
                <a:spLocks noChangeShapeType="1"/>
              </p:cNvSpPr>
              <p:nvPr/>
            </p:nvSpPr>
            <p:spPr bwMode="auto">
              <a:xfrm flipV="1">
                <a:off x="2413" y="1794"/>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5" name="Freeform 151"/>
              <p:cNvSpPr>
                <a:spLocks/>
              </p:cNvSpPr>
              <p:nvPr/>
            </p:nvSpPr>
            <p:spPr bwMode="auto">
              <a:xfrm>
                <a:off x="2472" y="1789"/>
                <a:ext cx="17" cy="11"/>
              </a:xfrm>
              <a:custGeom>
                <a:avLst/>
                <a:gdLst>
                  <a:gd name="T0" fmla="*/ 0 w 68"/>
                  <a:gd name="T1" fmla="*/ 0 h 34"/>
                  <a:gd name="T2" fmla="*/ 0 w 68"/>
                  <a:gd name="T3" fmla="*/ 0 h 34"/>
                  <a:gd name="T4" fmla="*/ 0 w 68"/>
                  <a:gd name="T5" fmla="*/ 0 h 34"/>
                  <a:gd name="T6" fmla="*/ 0 w 68"/>
                  <a:gd name="T7" fmla="*/ 0 h 34"/>
                  <a:gd name="T8" fmla="*/ 0 w 68"/>
                  <a:gd name="T9" fmla="*/ 0 h 34"/>
                  <a:gd name="T10" fmla="*/ 0 60000 65536"/>
                  <a:gd name="T11" fmla="*/ 0 60000 65536"/>
                  <a:gd name="T12" fmla="*/ 0 60000 65536"/>
                  <a:gd name="T13" fmla="*/ 0 60000 65536"/>
                  <a:gd name="T14" fmla="*/ 0 60000 65536"/>
                  <a:gd name="T15" fmla="*/ 0 w 68"/>
                  <a:gd name="T16" fmla="*/ 0 h 34"/>
                  <a:gd name="T17" fmla="*/ 68 w 68"/>
                  <a:gd name="T18" fmla="*/ 34 h 34"/>
                </a:gdLst>
                <a:ahLst/>
                <a:cxnLst>
                  <a:cxn ang="T10">
                    <a:pos x="T0" y="T1"/>
                  </a:cxn>
                  <a:cxn ang="T11">
                    <a:pos x="T2" y="T3"/>
                  </a:cxn>
                  <a:cxn ang="T12">
                    <a:pos x="T4" y="T5"/>
                  </a:cxn>
                  <a:cxn ang="T13">
                    <a:pos x="T6" y="T7"/>
                  </a:cxn>
                  <a:cxn ang="T14">
                    <a:pos x="T8" y="T9"/>
                  </a:cxn>
                </a:cxnLst>
                <a:rect l="T15" t="T16" r="T17" b="T18"/>
                <a:pathLst>
                  <a:path w="68" h="34">
                    <a:moveTo>
                      <a:pt x="68" y="15"/>
                    </a:moveTo>
                    <a:lnTo>
                      <a:pt x="35" y="34"/>
                    </a:lnTo>
                    <a:lnTo>
                      <a:pt x="0" y="19"/>
                    </a:lnTo>
                    <a:lnTo>
                      <a:pt x="33" y="0"/>
                    </a:lnTo>
                    <a:lnTo>
                      <a:pt x="68" y="15"/>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56" name="Line 152"/>
              <p:cNvSpPr>
                <a:spLocks noChangeShapeType="1"/>
              </p:cNvSpPr>
              <p:nvPr/>
            </p:nvSpPr>
            <p:spPr bwMode="auto">
              <a:xfrm flipH="1">
                <a:off x="2337" y="1801"/>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7" name="Rectangle 153"/>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58" name="Line 154"/>
              <p:cNvSpPr>
                <a:spLocks noChangeShapeType="1"/>
              </p:cNvSpPr>
              <p:nvPr/>
            </p:nvSpPr>
            <p:spPr bwMode="auto">
              <a:xfrm>
                <a:off x="2337" y="1808"/>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59" name="Line 155"/>
              <p:cNvSpPr>
                <a:spLocks noChangeShapeType="1"/>
              </p:cNvSpPr>
              <p:nvPr/>
            </p:nvSpPr>
            <p:spPr bwMode="auto">
              <a:xfrm flipV="1">
                <a:off x="2337" y="1802"/>
                <a:ext cx="11" cy="6"/>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60" name="Rectangle 156"/>
              <p:cNvSpPr>
                <a:spLocks noChangeArrowheads="1"/>
              </p:cNvSpPr>
              <p:nvPr/>
            </p:nvSpPr>
            <p:spPr bwMode="auto">
              <a:xfrm>
                <a:off x="2244" y="1925"/>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61" name="Rectangle 157"/>
              <p:cNvSpPr>
                <a:spLocks noChangeArrowheads="1"/>
              </p:cNvSpPr>
              <p:nvPr/>
            </p:nvSpPr>
            <p:spPr bwMode="auto">
              <a:xfrm>
                <a:off x="2294" y="1930"/>
                <a:ext cx="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a:t>
                </a:r>
                <a:endParaRPr lang="en-AU" sz="2000">
                  <a:latin typeface="Arial Narrow" pitchFamily="-65" charset="0"/>
                </a:endParaRPr>
              </a:p>
            </p:txBody>
          </p:sp>
          <p:pic>
            <p:nvPicPr>
              <p:cNvPr id="8462" name="Picture 158"/>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pic>
            <p:nvPicPr>
              <p:cNvPr id="8463" name="Picture 159"/>
              <p:cNvPicPr>
                <a:picLocks noChangeAspect="1" noChangeArrowheads="1"/>
              </p:cNvPicPr>
              <p:nvPr/>
            </p:nvPicPr>
            <p:blipFill>
              <a:blip r:embed="rId4"/>
              <a:srcRect/>
              <a:stretch>
                <a:fillRect/>
              </a:stretch>
            </p:blipFill>
            <p:spPr bwMode="auto">
              <a:xfrm>
                <a:off x="2247" y="1965"/>
                <a:ext cx="16" cy="18"/>
              </a:xfrm>
              <a:prstGeom prst="rect">
                <a:avLst/>
              </a:prstGeom>
              <a:noFill/>
              <a:ln w="9525">
                <a:noFill/>
                <a:miter lim="800000"/>
                <a:headEnd/>
                <a:tailEnd/>
              </a:ln>
            </p:spPr>
          </p:pic>
          <p:pic>
            <p:nvPicPr>
              <p:cNvPr id="8464" name="Picture 160"/>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sp>
            <p:nvSpPr>
              <p:cNvPr id="8465" name="Rectangle 161"/>
              <p:cNvSpPr>
                <a:spLocks noChangeArrowheads="1"/>
              </p:cNvSpPr>
              <p:nvPr/>
            </p:nvSpPr>
            <p:spPr bwMode="auto">
              <a:xfrm>
                <a:off x="2278" y="1965"/>
                <a:ext cx="1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sp>
            <p:nvSpPr>
              <p:cNvPr id="8466" name="Line 162"/>
              <p:cNvSpPr>
                <a:spLocks noChangeShapeType="1"/>
              </p:cNvSpPr>
              <p:nvPr/>
            </p:nvSpPr>
            <p:spPr bwMode="auto">
              <a:xfrm flipH="1" flipV="1">
                <a:off x="2336" y="1980"/>
                <a:ext cx="74" cy="26"/>
              </a:xfrm>
              <a:prstGeom prst="line">
                <a:avLst/>
              </a:prstGeom>
              <a:noFill/>
              <a:ln w="0">
                <a:solidFill>
                  <a:srgbClr val="000000"/>
                </a:solidFill>
                <a:round/>
                <a:headEnd/>
                <a:tailEnd/>
              </a:ln>
            </p:spPr>
            <p:txBody>
              <a:bodyPr>
                <a:prstTxWarp prst="textNoShape">
                  <a:avLst/>
                </a:prstTxWarp>
              </a:bodyPr>
              <a:lstStyle/>
              <a:p>
                <a:endParaRPr lang="en-US"/>
              </a:p>
            </p:txBody>
          </p:sp>
          <p:sp>
            <p:nvSpPr>
              <p:cNvPr id="8467" name="Freeform 163"/>
              <p:cNvSpPr>
                <a:spLocks/>
              </p:cNvSpPr>
              <p:nvPr/>
            </p:nvSpPr>
            <p:spPr bwMode="auto">
              <a:xfrm>
                <a:off x="2336" y="1978"/>
                <a:ext cx="20" cy="16"/>
              </a:xfrm>
              <a:custGeom>
                <a:avLst/>
                <a:gdLst>
                  <a:gd name="T0" fmla="*/ 0 w 80"/>
                  <a:gd name="T1" fmla="*/ 0 h 47"/>
                  <a:gd name="T2" fmla="*/ 0 w 80"/>
                  <a:gd name="T3" fmla="*/ 0 h 47"/>
                  <a:gd name="T4" fmla="*/ 0 w 80"/>
                  <a:gd name="T5" fmla="*/ 0 h 47"/>
                  <a:gd name="T6" fmla="*/ 0 w 80"/>
                  <a:gd name="T7" fmla="*/ 0 h 47"/>
                  <a:gd name="T8" fmla="*/ 0 60000 65536"/>
                  <a:gd name="T9" fmla="*/ 0 60000 65536"/>
                  <a:gd name="T10" fmla="*/ 0 60000 65536"/>
                  <a:gd name="T11" fmla="*/ 0 60000 65536"/>
                  <a:gd name="T12" fmla="*/ 0 w 80"/>
                  <a:gd name="T13" fmla="*/ 0 h 47"/>
                  <a:gd name="T14" fmla="*/ 80 w 80"/>
                  <a:gd name="T15" fmla="*/ 47 h 47"/>
                </a:gdLst>
                <a:ahLst/>
                <a:cxnLst>
                  <a:cxn ang="T8">
                    <a:pos x="T0" y="T1"/>
                  </a:cxn>
                  <a:cxn ang="T9">
                    <a:pos x="T2" y="T3"/>
                  </a:cxn>
                  <a:cxn ang="T10">
                    <a:pos x="T4" y="T5"/>
                  </a:cxn>
                  <a:cxn ang="T11">
                    <a:pos x="T6" y="T7"/>
                  </a:cxn>
                </a:cxnLst>
                <a:rect l="T12" t="T13" r="T14" b="T15"/>
                <a:pathLst>
                  <a:path w="80" h="47">
                    <a:moveTo>
                      <a:pt x="0" y="4"/>
                    </a:moveTo>
                    <a:lnTo>
                      <a:pt x="80" y="0"/>
                    </a:lnTo>
                    <a:lnTo>
                      <a:pt x="65" y="47"/>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68" name="Line 164"/>
              <p:cNvSpPr>
                <a:spLocks noChangeShapeType="1"/>
              </p:cNvSpPr>
              <p:nvPr/>
            </p:nvSpPr>
            <p:spPr bwMode="auto">
              <a:xfrm flipV="1">
                <a:off x="2290" y="1860"/>
                <a:ext cx="1" cy="32"/>
              </a:xfrm>
              <a:prstGeom prst="line">
                <a:avLst/>
              </a:prstGeom>
              <a:noFill/>
              <a:ln w="0">
                <a:solidFill>
                  <a:srgbClr val="000000"/>
                </a:solidFill>
                <a:round/>
                <a:headEnd/>
                <a:tailEnd/>
              </a:ln>
            </p:spPr>
            <p:txBody>
              <a:bodyPr>
                <a:prstTxWarp prst="textNoShape">
                  <a:avLst/>
                </a:prstTxWarp>
              </a:bodyPr>
              <a:lstStyle/>
              <a:p>
                <a:endParaRPr lang="en-US"/>
              </a:p>
            </p:txBody>
          </p:sp>
          <p:sp>
            <p:nvSpPr>
              <p:cNvPr id="8469" name="Freeform 165"/>
              <p:cNvSpPr>
                <a:spLocks/>
              </p:cNvSpPr>
              <p:nvPr/>
            </p:nvSpPr>
            <p:spPr bwMode="auto">
              <a:xfrm>
                <a:off x="2285" y="1860"/>
                <a:ext cx="10"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18" y="0"/>
                    </a:moveTo>
                    <a:lnTo>
                      <a:pt x="37" y="31"/>
                    </a:lnTo>
                    <a:lnTo>
                      <a:pt x="18" y="61"/>
                    </a:lnTo>
                    <a:lnTo>
                      <a:pt x="0" y="31"/>
                    </a:lnTo>
                    <a:lnTo>
                      <a:pt x="18" y="0"/>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70" name="Line 166"/>
              <p:cNvSpPr>
                <a:spLocks noChangeShapeType="1"/>
              </p:cNvSpPr>
              <p:nvPr/>
            </p:nvSpPr>
            <p:spPr bwMode="auto">
              <a:xfrm>
                <a:off x="2290" y="1892"/>
                <a:ext cx="1" cy="33"/>
              </a:xfrm>
              <a:prstGeom prst="line">
                <a:avLst/>
              </a:prstGeom>
              <a:noFill/>
              <a:ln w="0">
                <a:solidFill>
                  <a:srgbClr val="000000"/>
                </a:solidFill>
                <a:round/>
                <a:headEnd/>
                <a:tailEnd/>
              </a:ln>
            </p:spPr>
            <p:txBody>
              <a:bodyPr>
                <a:prstTxWarp prst="textNoShape">
                  <a:avLst/>
                </a:prstTxWarp>
              </a:bodyPr>
              <a:lstStyle/>
              <a:p>
                <a:endParaRPr lang="en-US"/>
              </a:p>
            </p:txBody>
          </p:sp>
          <p:sp>
            <p:nvSpPr>
              <p:cNvPr id="8471" name="Line 167"/>
              <p:cNvSpPr>
                <a:spLocks noChangeShapeType="1"/>
              </p:cNvSpPr>
              <p:nvPr/>
            </p:nvSpPr>
            <p:spPr bwMode="auto">
              <a:xfrm flipV="1">
                <a:off x="2290"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2" name="Line 168"/>
              <p:cNvSpPr>
                <a:spLocks noChangeShapeType="1"/>
              </p:cNvSpPr>
              <p:nvPr/>
            </p:nvSpPr>
            <p:spPr bwMode="auto">
              <a:xfrm flipH="1" flipV="1">
                <a:off x="2285"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3" name="Line 169"/>
              <p:cNvSpPr>
                <a:spLocks noChangeShapeType="1"/>
              </p:cNvSpPr>
              <p:nvPr/>
            </p:nvSpPr>
            <p:spPr bwMode="auto">
              <a:xfrm>
                <a:off x="2186" y="1744"/>
                <a:ext cx="57" cy="3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4" name="Line 170"/>
              <p:cNvSpPr>
                <a:spLocks noChangeShapeType="1"/>
              </p:cNvSpPr>
              <p:nvPr/>
            </p:nvSpPr>
            <p:spPr bwMode="auto">
              <a:xfrm flipH="1" flipV="1">
                <a:off x="2235" y="1769"/>
                <a:ext cx="8" cy="1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5" name="Line 171"/>
              <p:cNvSpPr>
                <a:spLocks noChangeShapeType="1"/>
              </p:cNvSpPr>
              <p:nvPr/>
            </p:nvSpPr>
            <p:spPr bwMode="auto">
              <a:xfrm flipH="1" flipV="1">
                <a:off x="2231" y="1779"/>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6" name="Line 172"/>
              <p:cNvSpPr>
                <a:spLocks noChangeShapeType="1"/>
              </p:cNvSpPr>
              <p:nvPr/>
            </p:nvSpPr>
            <p:spPr bwMode="auto">
              <a:xfrm flipV="1">
                <a:off x="2186" y="1701"/>
                <a:ext cx="118" cy="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7" name="Line 173"/>
              <p:cNvSpPr>
                <a:spLocks noChangeShapeType="1"/>
              </p:cNvSpPr>
              <p:nvPr/>
            </p:nvSpPr>
            <p:spPr bwMode="auto">
              <a:xfrm flipH="1">
                <a:off x="2293" y="1701"/>
                <a:ext cx="11" cy="7"/>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8" name="Line 174"/>
              <p:cNvSpPr>
                <a:spLocks noChangeShapeType="1"/>
              </p:cNvSpPr>
              <p:nvPr/>
            </p:nvSpPr>
            <p:spPr bwMode="auto">
              <a:xfrm flipH="1" flipV="1">
                <a:off x="2292" y="1696"/>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9" name="Freeform 175"/>
              <p:cNvSpPr>
                <a:spLocks/>
              </p:cNvSpPr>
              <p:nvPr/>
            </p:nvSpPr>
            <p:spPr bwMode="auto">
              <a:xfrm>
                <a:off x="2643" y="1744"/>
                <a:ext cx="104" cy="63"/>
              </a:xfrm>
              <a:custGeom>
                <a:avLst/>
                <a:gdLst>
                  <a:gd name="T0" fmla="*/ 0 w 332"/>
                  <a:gd name="T1" fmla="*/ 0 h 168"/>
                  <a:gd name="T2" fmla="*/ 1 w 332"/>
                  <a:gd name="T3" fmla="*/ 0 h 168"/>
                  <a:gd name="T4" fmla="*/ 1 w 332"/>
                  <a:gd name="T5" fmla="*/ 0 h 168"/>
                  <a:gd name="T6" fmla="*/ 1 w 332"/>
                  <a:gd name="T7" fmla="*/ 1 h 168"/>
                  <a:gd name="T8" fmla="*/ 0 w 332"/>
                  <a:gd name="T9" fmla="*/ 1 h 168"/>
                  <a:gd name="T10" fmla="*/ 0 w 332"/>
                  <a:gd name="T11" fmla="*/ 0 h 168"/>
                  <a:gd name="T12" fmla="*/ 0 60000 65536"/>
                  <a:gd name="T13" fmla="*/ 0 60000 65536"/>
                  <a:gd name="T14" fmla="*/ 0 60000 65536"/>
                  <a:gd name="T15" fmla="*/ 0 60000 65536"/>
                  <a:gd name="T16" fmla="*/ 0 60000 65536"/>
                  <a:gd name="T17" fmla="*/ 0 60000 65536"/>
                  <a:gd name="T18" fmla="*/ 0 w 332"/>
                  <a:gd name="T19" fmla="*/ 0 h 168"/>
                  <a:gd name="T20" fmla="*/ 332 w 33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332" h="168">
                    <a:moveTo>
                      <a:pt x="0" y="0"/>
                    </a:moveTo>
                    <a:lnTo>
                      <a:pt x="296" y="0"/>
                    </a:lnTo>
                    <a:lnTo>
                      <a:pt x="332" y="36"/>
                    </a:lnTo>
                    <a:lnTo>
                      <a:pt x="332" y="168"/>
                    </a:lnTo>
                    <a:lnTo>
                      <a:pt x="0" y="16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480" name="Freeform 176"/>
              <p:cNvSpPr>
                <a:spLocks/>
              </p:cNvSpPr>
              <p:nvPr/>
            </p:nvSpPr>
            <p:spPr bwMode="auto">
              <a:xfrm>
                <a:off x="2736" y="1744"/>
                <a:ext cx="11" cy="13"/>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481" name="Rectangle 177"/>
              <p:cNvSpPr>
                <a:spLocks noChangeArrowheads="1"/>
              </p:cNvSpPr>
              <p:nvPr/>
            </p:nvSpPr>
            <p:spPr bwMode="auto">
              <a:xfrm>
                <a:off x="2673" y="1746"/>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fill the </a:t>
                </a:r>
                <a:endParaRPr lang="en-AU" sz="2000">
                  <a:latin typeface="Arial Narrow" pitchFamily="-65" charset="0"/>
                </a:endParaRPr>
              </a:p>
            </p:txBody>
          </p:sp>
          <p:sp>
            <p:nvSpPr>
              <p:cNvPr id="8482" name="Rectangle 178"/>
              <p:cNvSpPr>
                <a:spLocks noChangeArrowheads="1"/>
              </p:cNvSpPr>
              <p:nvPr/>
            </p:nvSpPr>
            <p:spPr bwMode="auto">
              <a:xfrm>
                <a:off x="2661" y="175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code..</a:t>
                </a:r>
                <a:endParaRPr lang="en-AU" sz="2000">
                  <a:latin typeface="Arial Narrow" pitchFamily="-65" charset="0"/>
                </a:endParaRPr>
              </a:p>
            </p:txBody>
          </p:sp>
          <p:sp>
            <p:nvSpPr>
              <p:cNvPr id="8483" name="Line 179"/>
              <p:cNvSpPr>
                <a:spLocks noChangeShapeType="1"/>
              </p:cNvSpPr>
              <p:nvPr/>
            </p:nvSpPr>
            <p:spPr bwMode="auto">
              <a:xfrm flipH="1">
                <a:off x="2592" y="1780"/>
                <a:ext cx="51" cy="5"/>
              </a:xfrm>
              <a:prstGeom prst="line">
                <a:avLst/>
              </a:prstGeom>
              <a:noFill/>
              <a:ln w="0" cap="rnd">
                <a:solidFill>
                  <a:srgbClr val="000000"/>
                </a:solidFill>
                <a:prstDash val="sysDot"/>
                <a:round/>
                <a:headEnd/>
                <a:tailEnd/>
              </a:ln>
            </p:spPr>
            <p:txBody>
              <a:bodyPr>
                <a:prstTxWarp prst="textNoShape">
                  <a:avLst/>
                </a:prstTxWarp>
              </a:bodyPr>
              <a:lstStyle/>
              <a:p>
                <a:endParaRPr lang="en-US"/>
              </a:p>
            </p:txBody>
          </p:sp>
          <p:sp>
            <p:nvSpPr>
              <p:cNvPr id="8484" name="Line 180"/>
              <p:cNvSpPr>
                <a:spLocks noChangeShapeType="1"/>
              </p:cNvSpPr>
              <p:nvPr/>
            </p:nvSpPr>
            <p:spPr bwMode="invGray">
              <a:xfrm>
                <a:off x="2079" y="1995"/>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85" name="Line 181"/>
              <p:cNvSpPr>
                <a:spLocks noChangeShapeType="1"/>
              </p:cNvSpPr>
              <p:nvPr/>
            </p:nvSpPr>
            <p:spPr bwMode="invGray">
              <a:xfrm>
                <a:off x="2078" y="1974"/>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nvGrpSpPr>
              <p:cNvPr id="8" name="Group 182"/>
              <p:cNvGrpSpPr>
                <a:grpSpLocks/>
              </p:cNvGrpSpPr>
              <p:nvPr/>
            </p:nvGrpSpPr>
            <p:grpSpPr bwMode="auto">
              <a:xfrm>
                <a:off x="2245" y="1951"/>
                <a:ext cx="91" cy="9"/>
                <a:chOff x="2245" y="1951"/>
                <a:chExt cx="91" cy="9"/>
              </a:xfrm>
            </p:grpSpPr>
            <p:sp>
              <p:nvSpPr>
                <p:cNvPr id="8503" name="Line 18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4" name="Line 18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87" name="Rectangle 185"/>
              <p:cNvSpPr>
                <a:spLocks noChangeArrowheads="1"/>
              </p:cNvSpPr>
              <p:nvPr/>
            </p:nvSpPr>
            <p:spPr bwMode="auto">
              <a:xfrm>
                <a:off x="2412" y="1957"/>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9" name="Group 186"/>
              <p:cNvGrpSpPr>
                <a:grpSpLocks/>
              </p:cNvGrpSpPr>
              <p:nvPr/>
            </p:nvGrpSpPr>
            <p:grpSpPr bwMode="auto">
              <a:xfrm>
                <a:off x="2413" y="1983"/>
                <a:ext cx="91" cy="9"/>
                <a:chOff x="2245" y="1951"/>
                <a:chExt cx="91" cy="9"/>
              </a:xfrm>
            </p:grpSpPr>
            <p:sp>
              <p:nvSpPr>
                <p:cNvPr id="8501" name="Line 18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2" name="Line 18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0" name="Group 189"/>
              <p:cNvGrpSpPr>
                <a:grpSpLocks/>
              </p:cNvGrpSpPr>
              <p:nvPr/>
            </p:nvGrpSpPr>
            <p:grpSpPr bwMode="auto">
              <a:xfrm>
                <a:off x="2243" y="1786"/>
                <a:ext cx="91" cy="9"/>
                <a:chOff x="2245" y="1951"/>
                <a:chExt cx="91" cy="9"/>
              </a:xfrm>
            </p:grpSpPr>
            <p:sp>
              <p:nvSpPr>
                <p:cNvPr id="8499" name="Line 190"/>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0" name="Line 191"/>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1" name="Group 192"/>
              <p:cNvGrpSpPr>
                <a:grpSpLocks/>
              </p:cNvGrpSpPr>
              <p:nvPr/>
            </p:nvGrpSpPr>
            <p:grpSpPr bwMode="auto">
              <a:xfrm>
                <a:off x="2089" y="1691"/>
                <a:ext cx="91" cy="9"/>
                <a:chOff x="2245" y="1951"/>
                <a:chExt cx="91" cy="9"/>
              </a:xfrm>
            </p:grpSpPr>
            <p:sp>
              <p:nvSpPr>
                <p:cNvPr id="8497" name="Line 19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8" name="Line 19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1" name="Rectangle 195"/>
              <p:cNvSpPr>
                <a:spLocks noChangeArrowheads="1"/>
              </p:cNvSpPr>
              <p:nvPr/>
            </p:nvSpPr>
            <p:spPr bwMode="auto">
              <a:xfrm>
                <a:off x="2308" y="1651"/>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12" name="Group 196"/>
              <p:cNvGrpSpPr>
                <a:grpSpLocks/>
              </p:cNvGrpSpPr>
              <p:nvPr/>
            </p:nvGrpSpPr>
            <p:grpSpPr bwMode="auto">
              <a:xfrm>
                <a:off x="2309" y="1678"/>
                <a:ext cx="91" cy="9"/>
                <a:chOff x="2245" y="1951"/>
                <a:chExt cx="91" cy="9"/>
              </a:xfrm>
            </p:grpSpPr>
            <p:sp>
              <p:nvSpPr>
                <p:cNvPr id="8495" name="Line 19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6" name="Line 19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3" name="Line 199"/>
              <p:cNvSpPr>
                <a:spLocks noChangeShapeType="1"/>
              </p:cNvSpPr>
              <p:nvPr/>
            </p:nvSpPr>
            <p:spPr bwMode="invGray">
              <a:xfrm>
                <a:off x="2493" y="1735"/>
                <a:ext cx="10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4" name="Line 200"/>
              <p:cNvSpPr>
                <a:spLocks noChangeShapeType="1"/>
              </p:cNvSpPr>
              <p:nvPr/>
            </p:nvSpPr>
            <p:spPr bwMode="invGray">
              <a:xfrm>
                <a:off x="2492" y="1691"/>
                <a:ext cx="99"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202" name="Rectangle 201"/>
            <p:cNvSpPr>
              <a:spLocks noChangeArrowheads="1"/>
            </p:cNvSpPr>
            <p:nvPr/>
          </p:nvSpPr>
          <p:spPr bwMode="auto">
            <a:xfrm>
              <a:off x="1492" y="3730"/>
              <a:ext cx="865"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Sequence Diagram</a:t>
              </a:r>
              <a:endParaRPr lang="en-AU" sz="1200">
                <a:latin typeface="Arial Narrow" pitchFamily="-65" charset="0"/>
              </a:endParaRPr>
            </a:p>
          </p:txBody>
        </p:sp>
        <p:grpSp>
          <p:nvGrpSpPr>
            <p:cNvPr id="13" name="Group 202"/>
            <p:cNvGrpSpPr>
              <a:grpSpLocks/>
            </p:cNvGrpSpPr>
            <p:nvPr/>
          </p:nvGrpSpPr>
          <p:grpSpPr bwMode="auto">
            <a:xfrm>
              <a:off x="1356" y="2795"/>
              <a:ext cx="1132" cy="874"/>
              <a:chOff x="1296" y="3162"/>
              <a:chExt cx="656" cy="387"/>
            </a:xfrm>
          </p:grpSpPr>
          <p:sp>
            <p:nvSpPr>
              <p:cNvPr id="8267" name="Oval 203"/>
              <p:cNvSpPr>
                <a:spLocks noChangeArrowheads="1"/>
              </p:cNvSpPr>
              <p:nvPr/>
            </p:nvSpPr>
            <p:spPr bwMode="auto">
              <a:xfrm>
                <a:off x="1461" y="3162"/>
                <a:ext cx="11" cy="10"/>
              </a:xfrm>
              <a:prstGeom prst="ellipse">
                <a:avLst/>
              </a:prstGeom>
              <a:noFill/>
              <a:ln w="0">
                <a:solidFill>
                  <a:srgbClr val="000000"/>
                </a:solidFill>
                <a:round/>
                <a:headEnd/>
                <a:tailEnd/>
              </a:ln>
            </p:spPr>
            <p:txBody>
              <a:bodyPr>
                <a:prstTxWarp prst="textNoShape">
                  <a:avLst/>
                </a:prstTxWarp>
              </a:bodyPr>
              <a:lstStyle/>
              <a:p>
                <a:endParaRPr lang="en-US"/>
              </a:p>
            </p:txBody>
          </p:sp>
          <p:sp>
            <p:nvSpPr>
              <p:cNvPr id="8268" name="Line 204"/>
              <p:cNvSpPr>
                <a:spLocks noChangeShapeType="1"/>
              </p:cNvSpPr>
              <p:nvPr/>
            </p:nvSpPr>
            <p:spPr bwMode="auto">
              <a:xfrm>
                <a:off x="1466" y="3172"/>
                <a:ext cx="1" cy="10"/>
              </a:xfrm>
              <a:prstGeom prst="line">
                <a:avLst/>
              </a:prstGeom>
              <a:noFill/>
              <a:ln w="0">
                <a:solidFill>
                  <a:srgbClr val="000000"/>
                </a:solidFill>
                <a:round/>
                <a:headEnd/>
                <a:tailEnd/>
              </a:ln>
            </p:spPr>
            <p:txBody>
              <a:bodyPr>
                <a:prstTxWarp prst="textNoShape">
                  <a:avLst/>
                </a:prstTxWarp>
              </a:bodyPr>
              <a:lstStyle/>
              <a:p>
                <a:endParaRPr lang="en-US"/>
              </a:p>
            </p:txBody>
          </p:sp>
          <p:sp>
            <p:nvSpPr>
              <p:cNvPr id="8269" name="Line 205"/>
              <p:cNvSpPr>
                <a:spLocks noChangeShapeType="1"/>
              </p:cNvSpPr>
              <p:nvPr/>
            </p:nvSpPr>
            <p:spPr bwMode="auto">
              <a:xfrm>
                <a:off x="1457" y="3175"/>
                <a:ext cx="18"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70" name="Freeform 206"/>
              <p:cNvSpPr>
                <a:spLocks/>
              </p:cNvSpPr>
              <p:nvPr/>
            </p:nvSpPr>
            <p:spPr bwMode="auto">
              <a:xfrm>
                <a:off x="1454" y="3182"/>
                <a:ext cx="24" cy="11"/>
              </a:xfrm>
              <a:custGeom>
                <a:avLst/>
                <a:gdLst>
                  <a:gd name="T0" fmla="*/ 0 w 108"/>
                  <a:gd name="T1" fmla="*/ 0 h 54"/>
                  <a:gd name="T2" fmla="*/ 0 w 108"/>
                  <a:gd name="T3" fmla="*/ 0 h 54"/>
                  <a:gd name="T4" fmla="*/ 0 w 108"/>
                  <a:gd name="T5" fmla="*/ 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0">
                <a:solidFill>
                  <a:srgbClr val="000000"/>
                </a:solidFill>
                <a:round/>
                <a:headEnd/>
                <a:tailEnd/>
              </a:ln>
            </p:spPr>
            <p:txBody>
              <a:bodyPr>
                <a:prstTxWarp prst="textNoShape">
                  <a:avLst/>
                </a:prstTxWarp>
              </a:bodyPr>
              <a:lstStyle/>
              <a:p>
                <a:endParaRPr lang="en-US"/>
              </a:p>
            </p:txBody>
          </p:sp>
          <p:sp>
            <p:nvSpPr>
              <p:cNvPr id="8271" name="Rectangle 207"/>
              <p:cNvSpPr>
                <a:spLocks noChangeArrowheads="1"/>
              </p:cNvSpPr>
              <p:nvPr/>
            </p:nvSpPr>
            <p:spPr bwMode="auto">
              <a:xfrm>
                <a:off x="1462" y="3194"/>
                <a:ext cx="18"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user</a:t>
                </a:r>
                <a:endParaRPr lang="en-AU" sz="2000">
                  <a:latin typeface="Arial Narrow" pitchFamily="-65" charset="0"/>
                </a:endParaRPr>
              </a:p>
            </p:txBody>
          </p:sp>
          <p:sp>
            <p:nvSpPr>
              <p:cNvPr id="8272" name="Line 208"/>
              <p:cNvSpPr>
                <a:spLocks noChangeShapeType="1"/>
              </p:cNvSpPr>
              <p:nvPr/>
            </p:nvSpPr>
            <p:spPr bwMode="auto">
              <a:xfrm>
                <a:off x="14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3" name="Rectangle 209"/>
              <p:cNvSpPr>
                <a:spLocks noChangeArrowheads="1"/>
              </p:cNvSpPr>
              <p:nvPr/>
            </p:nvSpPr>
            <p:spPr bwMode="auto">
              <a:xfrm>
                <a:off x="1543" y="3172"/>
                <a:ext cx="73"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4" name="Rectangle 210"/>
              <p:cNvSpPr>
                <a:spLocks noChangeArrowheads="1"/>
              </p:cNvSpPr>
              <p:nvPr/>
            </p:nvSpPr>
            <p:spPr bwMode="auto">
              <a:xfrm>
                <a:off x="1567"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mainWnd</a:t>
                </a:r>
                <a:endParaRPr lang="en-AU" sz="2000">
                  <a:latin typeface="Arial Narrow" pitchFamily="-65" charset="0"/>
                </a:endParaRPr>
              </a:p>
            </p:txBody>
          </p:sp>
          <p:sp>
            <p:nvSpPr>
              <p:cNvPr id="8275" name="Line 211"/>
              <p:cNvSpPr>
                <a:spLocks noChangeShapeType="1"/>
              </p:cNvSpPr>
              <p:nvPr/>
            </p:nvSpPr>
            <p:spPr bwMode="auto">
              <a:xfrm>
                <a:off x="1579"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6" name="Rectangle 212"/>
              <p:cNvSpPr>
                <a:spLocks noChangeArrowheads="1"/>
              </p:cNvSpPr>
              <p:nvPr/>
            </p:nvSpPr>
            <p:spPr bwMode="auto">
              <a:xfrm>
                <a:off x="1628"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7" name="Rectangle 213"/>
              <p:cNvSpPr>
                <a:spLocks noChangeArrowheads="1"/>
              </p:cNvSpPr>
              <p:nvPr/>
            </p:nvSpPr>
            <p:spPr bwMode="auto">
              <a:xfrm>
                <a:off x="1655" y="3174"/>
                <a:ext cx="34"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 : </a:t>
                </a:r>
                <a:endParaRPr lang="en-AU" sz="2000">
                  <a:latin typeface="Arial Narrow" pitchFamily="-65" charset="0"/>
                </a:endParaRPr>
              </a:p>
            </p:txBody>
          </p:sp>
          <p:sp>
            <p:nvSpPr>
              <p:cNvPr id="8278" name="Rectangle 214"/>
              <p:cNvSpPr>
                <a:spLocks noChangeArrowheads="1"/>
              </p:cNvSpPr>
              <p:nvPr/>
            </p:nvSpPr>
            <p:spPr bwMode="auto">
              <a:xfrm>
                <a:off x="1658" y="3190"/>
                <a:ext cx="3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a:t>
                </a:r>
                <a:endParaRPr lang="en-AU" sz="2000">
                  <a:latin typeface="Arial Narrow" pitchFamily="-65" charset="0"/>
                </a:endParaRPr>
              </a:p>
            </p:txBody>
          </p:sp>
          <p:sp>
            <p:nvSpPr>
              <p:cNvPr id="8279" name="Line 215"/>
              <p:cNvSpPr>
                <a:spLocks noChangeShapeType="1"/>
              </p:cNvSpPr>
              <p:nvPr/>
            </p:nvSpPr>
            <p:spPr bwMode="auto">
              <a:xfrm>
                <a:off x="1667"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0" name="Rectangle 216"/>
              <p:cNvSpPr>
                <a:spLocks noChangeArrowheads="1"/>
              </p:cNvSpPr>
              <p:nvPr/>
            </p:nvSpPr>
            <p:spPr bwMode="auto">
              <a:xfrm>
                <a:off x="1880" y="3172"/>
                <a:ext cx="72"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1" name="Rectangle 217"/>
              <p:cNvSpPr>
                <a:spLocks noChangeArrowheads="1"/>
              </p:cNvSpPr>
              <p:nvPr/>
            </p:nvSpPr>
            <p:spPr bwMode="auto">
              <a:xfrm>
                <a:off x="1903"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repository</a:t>
                </a:r>
                <a:endParaRPr lang="en-AU" sz="2000">
                  <a:latin typeface="Arial Narrow" pitchFamily="-65" charset="0"/>
                </a:endParaRPr>
              </a:p>
            </p:txBody>
          </p:sp>
          <p:sp>
            <p:nvSpPr>
              <p:cNvPr id="8282" name="Line 218"/>
              <p:cNvSpPr>
                <a:spLocks noChangeShapeType="1"/>
              </p:cNvSpPr>
              <p:nvPr/>
            </p:nvSpPr>
            <p:spPr bwMode="auto">
              <a:xfrm>
                <a:off x="191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3" name="Rectangle 219"/>
              <p:cNvSpPr>
                <a:spLocks noChangeArrowheads="1"/>
              </p:cNvSpPr>
              <p:nvPr/>
            </p:nvSpPr>
            <p:spPr bwMode="auto">
              <a:xfrm>
                <a:off x="1727"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4" name="Rectangle 220"/>
              <p:cNvSpPr>
                <a:spLocks noChangeArrowheads="1"/>
              </p:cNvSpPr>
              <p:nvPr/>
            </p:nvSpPr>
            <p:spPr bwMode="auto">
              <a:xfrm>
                <a:off x="1751" y="3174"/>
                <a:ext cx="47"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 : </a:t>
                </a:r>
                <a:endParaRPr lang="en-AU" sz="2000">
                  <a:latin typeface="Arial Narrow" pitchFamily="-65" charset="0"/>
                </a:endParaRPr>
              </a:p>
            </p:txBody>
          </p:sp>
          <p:sp>
            <p:nvSpPr>
              <p:cNvPr id="8285" name="Rectangle 221"/>
              <p:cNvSpPr>
                <a:spLocks noChangeArrowheads="1"/>
              </p:cNvSpPr>
              <p:nvPr/>
            </p:nvSpPr>
            <p:spPr bwMode="auto">
              <a:xfrm>
                <a:off x="1751" y="3190"/>
                <a:ext cx="42"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a:t>
                </a:r>
                <a:endParaRPr lang="en-AU" sz="2000">
                  <a:latin typeface="Arial Narrow" pitchFamily="-65" charset="0"/>
                </a:endParaRPr>
              </a:p>
            </p:txBody>
          </p:sp>
          <p:sp>
            <p:nvSpPr>
              <p:cNvPr id="8286" name="Line 222"/>
              <p:cNvSpPr>
                <a:spLocks noChangeShapeType="1"/>
              </p:cNvSpPr>
              <p:nvPr/>
            </p:nvSpPr>
            <p:spPr bwMode="auto">
              <a:xfrm>
                <a:off x="17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7" name="Rectangle 223"/>
              <p:cNvSpPr>
                <a:spLocks noChangeArrowheads="1"/>
              </p:cNvSpPr>
              <p:nvPr/>
            </p:nvSpPr>
            <p:spPr bwMode="auto">
              <a:xfrm>
                <a:off x="1824" y="3172"/>
                <a:ext cx="45"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8" name="Rectangle 224"/>
              <p:cNvSpPr>
                <a:spLocks noChangeArrowheads="1"/>
              </p:cNvSpPr>
              <p:nvPr/>
            </p:nvSpPr>
            <p:spPr bwMode="auto">
              <a:xfrm>
                <a:off x="1841" y="3174"/>
                <a:ext cx="2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gFile</a:t>
                </a:r>
                <a:endParaRPr lang="en-AU" sz="2000">
                  <a:latin typeface="Arial Narrow" pitchFamily="-65" charset="0"/>
                </a:endParaRPr>
              </a:p>
            </p:txBody>
          </p:sp>
          <p:sp>
            <p:nvSpPr>
              <p:cNvPr id="8289" name="Line 225"/>
              <p:cNvSpPr>
                <a:spLocks noChangeShapeType="1"/>
              </p:cNvSpPr>
              <p:nvPr/>
            </p:nvSpPr>
            <p:spPr bwMode="auto">
              <a:xfrm>
                <a:off x="184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90" name="Line 226"/>
              <p:cNvSpPr>
                <a:spLocks noChangeShapeType="1"/>
              </p:cNvSpPr>
              <p:nvPr/>
            </p:nvSpPr>
            <p:spPr bwMode="auto">
              <a:xfrm>
                <a:off x="1466" y="3258"/>
                <a:ext cx="113"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1" name="Line 227"/>
              <p:cNvSpPr>
                <a:spLocks noChangeShapeType="1"/>
              </p:cNvSpPr>
              <p:nvPr/>
            </p:nvSpPr>
            <p:spPr bwMode="auto">
              <a:xfrm flipH="1">
                <a:off x="1571" y="325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2" name="Line 228"/>
              <p:cNvSpPr>
                <a:spLocks noChangeShapeType="1"/>
              </p:cNvSpPr>
              <p:nvPr/>
            </p:nvSpPr>
            <p:spPr bwMode="auto">
              <a:xfrm flipH="1" flipV="1">
                <a:off x="1571" y="3254"/>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3" name="Rectangle 229"/>
              <p:cNvSpPr>
                <a:spLocks noChangeArrowheads="1"/>
              </p:cNvSpPr>
              <p:nvPr/>
            </p:nvSpPr>
            <p:spPr bwMode="auto">
              <a:xfrm>
                <a:off x="1517" y="3246"/>
                <a:ext cx="4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 Doc view  request ( )</a:t>
                </a:r>
                <a:endParaRPr lang="en-AU" sz="2000">
                  <a:latin typeface="Arial Narrow" pitchFamily="-65" charset="0"/>
                </a:endParaRPr>
              </a:p>
            </p:txBody>
          </p:sp>
          <p:sp>
            <p:nvSpPr>
              <p:cNvPr id="8294" name="Line 230"/>
              <p:cNvSpPr>
                <a:spLocks noChangeShapeType="1"/>
              </p:cNvSpPr>
              <p:nvPr/>
            </p:nvSpPr>
            <p:spPr bwMode="auto">
              <a:xfrm>
                <a:off x="1580" y="3285"/>
                <a:ext cx="87"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5" name="Line 231"/>
              <p:cNvSpPr>
                <a:spLocks noChangeShapeType="1"/>
              </p:cNvSpPr>
              <p:nvPr/>
            </p:nvSpPr>
            <p:spPr bwMode="auto">
              <a:xfrm flipH="1">
                <a:off x="1659" y="3285"/>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6" name="Line 232"/>
              <p:cNvSpPr>
                <a:spLocks noChangeShapeType="1"/>
              </p:cNvSpPr>
              <p:nvPr/>
            </p:nvSpPr>
            <p:spPr bwMode="auto">
              <a:xfrm flipH="1" flipV="1">
                <a:off x="1659" y="328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7" name="Rectangle 233"/>
              <p:cNvSpPr>
                <a:spLocks noChangeArrowheads="1"/>
              </p:cNvSpPr>
              <p:nvPr/>
            </p:nvSpPr>
            <p:spPr bwMode="auto">
              <a:xfrm>
                <a:off x="1622" y="3273"/>
                <a:ext cx="2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2: fetchDoc( )</a:t>
                </a:r>
                <a:endParaRPr lang="en-AU" sz="2000">
                  <a:latin typeface="Arial Narrow" pitchFamily="-65" charset="0"/>
                </a:endParaRPr>
              </a:p>
            </p:txBody>
          </p:sp>
          <p:sp>
            <p:nvSpPr>
              <p:cNvPr id="8298" name="Line 234"/>
              <p:cNvSpPr>
                <a:spLocks noChangeShapeType="1"/>
              </p:cNvSpPr>
              <p:nvPr/>
            </p:nvSpPr>
            <p:spPr bwMode="auto">
              <a:xfrm>
                <a:off x="1667" y="3309"/>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9" name="Line 235"/>
              <p:cNvSpPr>
                <a:spLocks noChangeShapeType="1"/>
              </p:cNvSpPr>
              <p:nvPr/>
            </p:nvSpPr>
            <p:spPr bwMode="auto">
              <a:xfrm flipH="1">
                <a:off x="1758" y="330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0" name="Line 236"/>
              <p:cNvSpPr>
                <a:spLocks noChangeShapeType="1"/>
              </p:cNvSpPr>
              <p:nvPr/>
            </p:nvSpPr>
            <p:spPr bwMode="auto">
              <a:xfrm flipH="1" flipV="1">
                <a:off x="1758" y="3305"/>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1" name="Rectangle 237"/>
              <p:cNvSpPr>
                <a:spLocks noChangeArrowheads="1"/>
              </p:cNvSpPr>
              <p:nvPr/>
            </p:nvSpPr>
            <p:spPr bwMode="auto">
              <a:xfrm>
                <a:off x="1714" y="3296"/>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3: create ( )</a:t>
                </a:r>
                <a:endParaRPr lang="en-AU" sz="2000">
                  <a:latin typeface="Arial Narrow" pitchFamily="-65" charset="0"/>
                </a:endParaRPr>
              </a:p>
            </p:txBody>
          </p:sp>
          <p:sp>
            <p:nvSpPr>
              <p:cNvPr id="8302" name="Line 238"/>
              <p:cNvSpPr>
                <a:spLocks noChangeShapeType="1"/>
              </p:cNvSpPr>
              <p:nvPr/>
            </p:nvSpPr>
            <p:spPr bwMode="auto">
              <a:xfrm>
                <a:off x="1667" y="3339"/>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3" name="Line 239"/>
              <p:cNvSpPr>
                <a:spLocks noChangeShapeType="1"/>
              </p:cNvSpPr>
              <p:nvPr/>
            </p:nvSpPr>
            <p:spPr bwMode="auto">
              <a:xfrm flipH="1">
                <a:off x="1838" y="333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4" name="Line 240"/>
              <p:cNvSpPr>
                <a:spLocks noChangeShapeType="1"/>
              </p:cNvSpPr>
              <p:nvPr/>
            </p:nvSpPr>
            <p:spPr bwMode="auto">
              <a:xfrm flipH="1" flipV="1">
                <a:off x="1838" y="3336"/>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5" name="Rectangle 241"/>
              <p:cNvSpPr>
                <a:spLocks noChangeArrowheads="1"/>
              </p:cNvSpPr>
              <p:nvPr/>
            </p:nvSpPr>
            <p:spPr bwMode="auto">
              <a:xfrm>
                <a:off x="1754" y="3327"/>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4: create ( )</a:t>
                </a:r>
                <a:endParaRPr lang="en-AU" sz="2000">
                  <a:latin typeface="Arial Narrow" pitchFamily="-65" charset="0"/>
                </a:endParaRPr>
              </a:p>
            </p:txBody>
          </p:sp>
          <p:sp>
            <p:nvSpPr>
              <p:cNvPr id="8306" name="Line 242"/>
              <p:cNvSpPr>
                <a:spLocks noChangeShapeType="1"/>
              </p:cNvSpPr>
              <p:nvPr/>
            </p:nvSpPr>
            <p:spPr bwMode="auto">
              <a:xfrm>
                <a:off x="1667" y="3366"/>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7" name="Line 243"/>
              <p:cNvSpPr>
                <a:spLocks noChangeShapeType="1"/>
              </p:cNvSpPr>
              <p:nvPr/>
            </p:nvSpPr>
            <p:spPr bwMode="auto">
              <a:xfrm flipH="1">
                <a:off x="1908" y="3366"/>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8" name="Line 244"/>
              <p:cNvSpPr>
                <a:spLocks noChangeShapeType="1"/>
              </p:cNvSpPr>
              <p:nvPr/>
            </p:nvSpPr>
            <p:spPr bwMode="auto">
              <a:xfrm flipH="1" flipV="1">
                <a:off x="1908" y="3363"/>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9" name="Rectangle 245"/>
              <p:cNvSpPr>
                <a:spLocks noChangeArrowheads="1"/>
              </p:cNvSpPr>
              <p:nvPr/>
            </p:nvSpPr>
            <p:spPr bwMode="auto">
              <a:xfrm>
                <a:off x="1789" y="3354"/>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5: readDoc ( )</a:t>
                </a:r>
                <a:endParaRPr lang="en-AU" sz="2000">
                  <a:latin typeface="Arial Narrow" pitchFamily="-65" charset="0"/>
                </a:endParaRPr>
              </a:p>
            </p:txBody>
          </p:sp>
          <p:sp>
            <p:nvSpPr>
              <p:cNvPr id="8310" name="Line 246"/>
              <p:cNvSpPr>
                <a:spLocks noChangeShapeType="1"/>
              </p:cNvSpPr>
              <p:nvPr/>
            </p:nvSpPr>
            <p:spPr bwMode="auto">
              <a:xfrm>
                <a:off x="1667" y="3400"/>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1" name="Line 247"/>
              <p:cNvSpPr>
                <a:spLocks noChangeShapeType="1"/>
              </p:cNvSpPr>
              <p:nvPr/>
            </p:nvSpPr>
            <p:spPr bwMode="auto">
              <a:xfrm flipH="1">
                <a:off x="1758" y="3400"/>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2" name="Line 248"/>
              <p:cNvSpPr>
                <a:spLocks noChangeShapeType="1"/>
              </p:cNvSpPr>
              <p:nvPr/>
            </p:nvSpPr>
            <p:spPr bwMode="auto">
              <a:xfrm flipH="1" flipV="1">
                <a:off x="1758" y="33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3" name="Rectangle 249"/>
              <p:cNvSpPr>
                <a:spLocks noChangeArrowheads="1"/>
              </p:cNvSpPr>
              <p:nvPr/>
            </p:nvSpPr>
            <p:spPr bwMode="auto">
              <a:xfrm>
                <a:off x="1713" y="3388"/>
                <a:ext cx="3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6: fillDocument ( )</a:t>
                </a:r>
                <a:endParaRPr lang="en-AU" sz="2000">
                  <a:latin typeface="Arial Narrow" pitchFamily="-65" charset="0"/>
                </a:endParaRPr>
              </a:p>
            </p:txBody>
          </p:sp>
          <p:sp>
            <p:nvSpPr>
              <p:cNvPr id="8314" name="Line 250"/>
              <p:cNvSpPr>
                <a:spLocks noChangeShapeType="1"/>
              </p:cNvSpPr>
              <p:nvPr/>
            </p:nvSpPr>
            <p:spPr bwMode="auto">
              <a:xfrm>
                <a:off x="1667" y="3431"/>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5" name="Line 251"/>
              <p:cNvSpPr>
                <a:spLocks noChangeShapeType="1"/>
              </p:cNvSpPr>
              <p:nvPr/>
            </p:nvSpPr>
            <p:spPr bwMode="auto">
              <a:xfrm flipH="1">
                <a:off x="1908" y="3431"/>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6" name="Line 252"/>
              <p:cNvSpPr>
                <a:spLocks noChangeShapeType="1"/>
              </p:cNvSpPr>
              <p:nvPr/>
            </p:nvSpPr>
            <p:spPr bwMode="auto">
              <a:xfrm flipH="1" flipV="1">
                <a:off x="1908" y="342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7" name="Rectangle 253"/>
              <p:cNvSpPr>
                <a:spLocks noChangeArrowheads="1"/>
              </p:cNvSpPr>
              <p:nvPr/>
            </p:nvSpPr>
            <p:spPr bwMode="auto">
              <a:xfrm>
                <a:off x="1789" y="341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7: readFile ( )</a:t>
                </a:r>
                <a:endParaRPr lang="en-AU" sz="2000">
                  <a:latin typeface="Arial Narrow" pitchFamily="-65" charset="0"/>
                </a:endParaRPr>
              </a:p>
            </p:txBody>
          </p:sp>
          <p:sp>
            <p:nvSpPr>
              <p:cNvPr id="8318" name="Line 254"/>
              <p:cNvSpPr>
                <a:spLocks noChangeShapeType="1"/>
              </p:cNvSpPr>
              <p:nvPr/>
            </p:nvSpPr>
            <p:spPr bwMode="auto">
              <a:xfrm>
                <a:off x="1667" y="3462"/>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9" name="Line 255"/>
              <p:cNvSpPr>
                <a:spLocks noChangeShapeType="1"/>
              </p:cNvSpPr>
              <p:nvPr/>
            </p:nvSpPr>
            <p:spPr bwMode="auto">
              <a:xfrm flipH="1">
                <a:off x="1838" y="346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0" name="Line 256"/>
              <p:cNvSpPr>
                <a:spLocks noChangeShapeType="1"/>
              </p:cNvSpPr>
              <p:nvPr/>
            </p:nvSpPr>
            <p:spPr bwMode="auto">
              <a:xfrm flipH="1" flipV="1">
                <a:off x="1838" y="3458"/>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1" name="Rectangle 257"/>
              <p:cNvSpPr>
                <a:spLocks noChangeArrowheads="1"/>
              </p:cNvSpPr>
              <p:nvPr/>
            </p:nvSpPr>
            <p:spPr bwMode="auto">
              <a:xfrm>
                <a:off x="1754" y="3449"/>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8: fillFile ( )</a:t>
                </a:r>
                <a:endParaRPr lang="en-AU" sz="2000">
                  <a:latin typeface="Arial Narrow" pitchFamily="-65" charset="0"/>
                </a:endParaRPr>
              </a:p>
            </p:txBody>
          </p:sp>
          <p:sp>
            <p:nvSpPr>
              <p:cNvPr id="8322" name="Line 258"/>
              <p:cNvSpPr>
                <a:spLocks noChangeShapeType="1"/>
              </p:cNvSpPr>
              <p:nvPr/>
            </p:nvSpPr>
            <p:spPr bwMode="auto">
              <a:xfrm>
                <a:off x="1580" y="3485"/>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3" name="Line 259"/>
              <p:cNvSpPr>
                <a:spLocks noChangeShapeType="1"/>
              </p:cNvSpPr>
              <p:nvPr/>
            </p:nvSpPr>
            <p:spPr bwMode="auto">
              <a:xfrm>
                <a:off x="1614" y="3485"/>
                <a:ext cx="1" cy="12"/>
              </a:xfrm>
              <a:prstGeom prst="line">
                <a:avLst/>
              </a:prstGeom>
              <a:noFill/>
              <a:ln w="0">
                <a:solidFill>
                  <a:srgbClr val="000000"/>
                </a:solidFill>
                <a:round/>
                <a:headEnd/>
                <a:tailEnd/>
              </a:ln>
            </p:spPr>
            <p:txBody>
              <a:bodyPr>
                <a:prstTxWarp prst="textNoShape">
                  <a:avLst/>
                </a:prstTxWarp>
              </a:bodyPr>
              <a:lstStyle/>
              <a:p>
                <a:endParaRPr lang="en-US"/>
              </a:p>
            </p:txBody>
          </p:sp>
          <p:sp>
            <p:nvSpPr>
              <p:cNvPr id="8324" name="Line 260"/>
              <p:cNvSpPr>
                <a:spLocks noChangeShapeType="1"/>
              </p:cNvSpPr>
              <p:nvPr/>
            </p:nvSpPr>
            <p:spPr bwMode="auto">
              <a:xfrm flipH="1">
                <a:off x="1580" y="3497"/>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5" name="Line 261"/>
              <p:cNvSpPr>
                <a:spLocks noChangeShapeType="1"/>
              </p:cNvSpPr>
              <p:nvPr/>
            </p:nvSpPr>
            <p:spPr bwMode="auto">
              <a:xfrm>
                <a:off x="1580" y="34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6" name="Line 262"/>
              <p:cNvSpPr>
                <a:spLocks noChangeShapeType="1"/>
              </p:cNvSpPr>
              <p:nvPr/>
            </p:nvSpPr>
            <p:spPr bwMode="auto">
              <a:xfrm flipV="1">
                <a:off x="1580" y="3494"/>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7" name="Rectangle 263"/>
              <p:cNvSpPr>
                <a:spLocks noChangeArrowheads="1"/>
              </p:cNvSpPr>
              <p:nvPr/>
            </p:nvSpPr>
            <p:spPr bwMode="auto">
              <a:xfrm>
                <a:off x="1592" y="3473"/>
                <a:ext cx="3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9: sortByName ( )</a:t>
                </a:r>
                <a:endParaRPr lang="en-AU" sz="2000">
                  <a:latin typeface="Arial Narrow" pitchFamily="-65" charset="0"/>
                </a:endParaRPr>
              </a:p>
            </p:txBody>
          </p:sp>
          <p:sp>
            <p:nvSpPr>
              <p:cNvPr id="8328" name="Rectangle 264"/>
              <p:cNvSpPr>
                <a:spLocks noChangeArrowheads="1"/>
              </p:cNvSpPr>
              <p:nvPr/>
            </p:nvSpPr>
            <p:spPr bwMode="auto">
              <a:xfrm>
                <a:off x="1319" y="3247"/>
                <a:ext cx="5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Æ¯Á¤¹®¼­¿¡ ´ëÇÑ º¸±â¸¦ </a:t>
                </a:r>
                <a:endParaRPr lang="en-AU" sz="2000">
                  <a:latin typeface="Arial Narrow" pitchFamily="-65" charset="0"/>
                </a:endParaRPr>
              </a:p>
            </p:txBody>
          </p:sp>
          <p:sp>
            <p:nvSpPr>
              <p:cNvPr id="8329" name="Rectangle 265"/>
              <p:cNvSpPr>
                <a:spLocks noChangeArrowheads="1"/>
              </p:cNvSpPr>
              <p:nvPr/>
            </p:nvSpPr>
            <p:spPr bwMode="auto">
              <a:xfrm>
                <a:off x="1315" y="3253"/>
                <a:ext cx="4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»ç¿ëÀÚ°¡ ¿äÃ»ÇÑ´Ù.</a:t>
                </a:r>
                <a:endParaRPr lang="en-AU" sz="2000">
                  <a:latin typeface="Arial Narrow" pitchFamily="-65" charset="0"/>
                </a:endParaRPr>
              </a:p>
            </p:txBody>
          </p:sp>
          <p:sp>
            <p:nvSpPr>
              <p:cNvPr id="8330" name="Rectangle 266"/>
              <p:cNvSpPr>
                <a:spLocks noChangeArrowheads="1"/>
              </p:cNvSpPr>
              <p:nvPr/>
            </p:nvSpPr>
            <p:spPr bwMode="auto">
              <a:xfrm>
                <a:off x="1316" y="3387"/>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È­ÀÏ°ü¸®ÀÚ´Â ÀÐ¾î¿Â </a:t>
                </a:r>
                <a:endParaRPr lang="en-AU" sz="2000">
                  <a:latin typeface="Arial Narrow" pitchFamily="-65" charset="0"/>
                </a:endParaRPr>
              </a:p>
            </p:txBody>
          </p:sp>
          <p:sp>
            <p:nvSpPr>
              <p:cNvPr id="8331" name="Rectangle 267"/>
              <p:cNvSpPr>
                <a:spLocks noChangeArrowheads="1"/>
              </p:cNvSpPr>
              <p:nvPr/>
            </p:nvSpPr>
            <p:spPr bwMode="auto">
              <a:xfrm>
                <a:off x="1318" y="3393"/>
                <a:ext cx="5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¹®¼­ÀÇ Á¤º¸¸¦ ÇØ´ç ¹®¼­ </a:t>
                </a:r>
                <a:endParaRPr lang="en-AU" sz="2000">
                  <a:latin typeface="Arial Narrow" pitchFamily="-65" charset="0"/>
                </a:endParaRPr>
              </a:p>
            </p:txBody>
          </p:sp>
          <p:sp>
            <p:nvSpPr>
              <p:cNvPr id="8332" name="Rectangle 268"/>
              <p:cNvSpPr>
                <a:spLocks noChangeArrowheads="1"/>
              </p:cNvSpPr>
              <p:nvPr/>
            </p:nvSpPr>
            <p:spPr bwMode="auto">
              <a:xfrm>
                <a:off x="1320" y="3398"/>
                <a:ext cx="5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 ¼³Á¤À» ¿äÃ»ÇÑ´Ù.</a:t>
                </a:r>
                <a:endParaRPr lang="en-AU" sz="2000">
                  <a:latin typeface="Arial Narrow" pitchFamily="-65" charset="0"/>
                </a:endParaRPr>
              </a:p>
            </p:txBody>
          </p:sp>
          <p:sp>
            <p:nvSpPr>
              <p:cNvPr id="8333" name="Freeform 269"/>
              <p:cNvSpPr>
                <a:spLocks/>
              </p:cNvSpPr>
              <p:nvPr/>
            </p:nvSpPr>
            <p:spPr bwMode="auto">
              <a:xfrm>
                <a:off x="1296" y="3471"/>
                <a:ext cx="141" cy="61"/>
              </a:xfrm>
              <a:custGeom>
                <a:avLst/>
                <a:gdLst>
                  <a:gd name="T0" fmla="*/ 0 w 618"/>
                  <a:gd name="T1" fmla="*/ 0 h 288"/>
                  <a:gd name="T2" fmla="*/ 0 w 618"/>
                  <a:gd name="T3" fmla="*/ 0 h 288"/>
                  <a:gd name="T4" fmla="*/ 0 w 618"/>
                  <a:gd name="T5" fmla="*/ 0 h 288"/>
                  <a:gd name="T6" fmla="*/ 0 w 618"/>
                  <a:gd name="T7" fmla="*/ 0 h 288"/>
                  <a:gd name="T8" fmla="*/ 0 w 618"/>
                  <a:gd name="T9" fmla="*/ 0 h 288"/>
                  <a:gd name="T10" fmla="*/ 0 w 618"/>
                  <a:gd name="T11" fmla="*/ 0 h 288"/>
                  <a:gd name="T12" fmla="*/ 0 60000 65536"/>
                  <a:gd name="T13" fmla="*/ 0 60000 65536"/>
                  <a:gd name="T14" fmla="*/ 0 60000 65536"/>
                  <a:gd name="T15" fmla="*/ 0 60000 65536"/>
                  <a:gd name="T16" fmla="*/ 0 60000 65536"/>
                  <a:gd name="T17" fmla="*/ 0 60000 65536"/>
                  <a:gd name="T18" fmla="*/ 0 w 618"/>
                  <a:gd name="T19" fmla="*/ 0 h 288"/>
                  <a:gd name="T20" fmla="*/ 618 w 618"/>
                  <a:gd name="T21" fmla="*/ 288 h 288"/>
                </a:gdLst>
                <a:ahLst/>
                <a:cxnLst>
                  <a:cxn ang="T12">
                    <a:pos x="T0" y="T1"/>
                  </a:cxn>
                  <a:cxn ang="T13">
                    <a:pos x="T2" y="T3"/>
                  </a:cxn>
                  <a:cxn ang="T14">
                    <a:pos x="T4" y="T5"/>
                  </a:cxn>
                  <a:cxn ang="T15">
                    <a:pos x="T6" y="T7"/>
                  </a:cxn>
                  <a:cxn ang="T16">
                    <a:pos x="T8" y="T9"/>
                  </a:cxn>
                  <a:cxn ang="T17">
                    <a:pos x="T10" y="T11"/>
                  </a:cxn>
                </a:cxnLst>
                <a:rect l="T18" t="T19" r="T20" b="T21"/>
                <a:pathLst>
                  <a:path w="618" h="288">
                    <a:moveTo>
                      <a:pt x="0" y="0"/>
                    </a:moveTo>
                    <a:lnTo>
                      <a:pt x="582" y="0"/>
                    </a:lnTo>
                    <a:lnTo>
                      <a:pt x="618" y="36"/>
                    </a:lnTo>
                    <a:lnTo>
                      <a:pt x="618" y="288"/>
                    </a:lnTo>
                    <a:lnTo>
                      <a:pt x="0" y="28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334" name="Freeform 270"/>
              <p:cNvSpPr>
                <a:spLocks/>
              </p:cNvSpPr>
              <p:nvPr/>
            </p:nvSpPr>
            <p:spPr bwMode="auto">
              <a:xfrm>
                <a:off x="1429" y="3471"/>
                <a:ext cx="8" cy="8"/>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335" name="Rectangle 271"/>
              <p:cNvSpPr>
                <a:spLocks noChangeArrowheads="1"/>
              </p:cNvSpPr>
              <p:nvPr/>
            </p:nvSpPr>
            <p:spPr bwMode="auto">
              <a:xfrm>
                <a:off x="1321" y="3472"/>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È­¸é °´Ã¼´Â ÀÐ¾îµéÀÎ </a:t>
                </a:r>
                <a:endParaRPr lang="en-AU" sz="2000">
                  <a:latin typeface="Arial Narrow" pitchFamily="-65" charset="0"/>
                </a:endParaRPr>
              </a:p>
            </p:txBody>
          </p:sp>
          <p:sp>
            <p:nvSpPr>
              <p:cNvPr id="8336" name="Rectangle 272"/>
              <p:cNvSpPr>
                <a:spLocks noChangeArrowheads="1"/>
              </p:cNvSpPr>
              <p:nvPr/>
            </p:nvSpPr>
            <p:spPr bwMode="auto">
              <a:xfrm>
                <a:off x="1321" y="3478"/>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°´Ã¼µé¿¡ ´ëÇØ ÀÌ¸§º°·Î </a:t>
                </a:r>
                <a:endParaRPr lang="en-AU" sz="2000">
                  <a:latin typeface="Arial Narrow" pitchFamily="-65" charset="0"/>
                </a:endParaRPr>
              </a:p>
            </p:txBody>
          </p:sp>
          <p:sp>
            <p:nvSpPr>
              <p:cNvPr id="8337" name="Rectangle 273"/>
              <p:cNvSpPr>
                <a:spLocks noChangeArrowheads="1"/>
              </p:cNvSpPr>
              <p:nvPr/>
            </p:nvSpPr>
            <p:spPr bwMode="auto">
              <a:xfrm>
                <a:off x="1320" y="3484"/>
                <a:ext cx="4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Á¤·ÄÀ» ½ÃÄÑ È­¸é¿¡ </a:t>
                </a:r>
                <a:endParaRPr lang="en-AU" sz="2000">
                  <a:latin typeface="Arial Narrow" pitchFamily="-65" charset="0"/>
                </a:endParaRPr>
              </a:p>
            </p:txBody>
          </p:sp>
          <p:sp>
            <p:nvSpPr>
              <p:cNvPr id="8338" name="Rectangle 274"/>
              <p:cNvSpPr>
                <a:spLocks noChangeArrowheads="1"/>
              </p:cNvSpPr>
              <p:nvPr/>
            </p:nvSpPr>
            <p:spPr bwMode="auto">
              <a:xfrm>
                <a:off x="1309" y="3490"/>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º¸¿©ÁØ´Ù.</a:t>
                </a:r>
                <a:endParaRPr lang="en-AU" sz="2000">
                  <a:latin typeface="Arial Narrow" pitchFamily="-65" charset="0"/>
                </a:endParaRPr>
              </a:p>
            </p:txBody>
          </p:sp>
          <p:sp>
            <p:nvSpPr>
              <p:cNvPr id="8339" name="Line 275"/>
              <p:cNvSpPr>
                <a:spLocks noChangeShapeType="1"/>
              </p:cNvSpPr>
              <p:nvPr/>
            </p:nvSpPr>
            <p:spPr bwMode="auto">
              <a:xfrm flipV="1">
                <a:off x="1439" y="3482"/>
                <a:ext cx="102" cy="12"/>
              </a:xfrm>
              <a:prstGeom prst="line">
                <a:avLst/>
              </a:prstGeom>
              <a:noFill/>
              <a:ln w="0">
                <a:solidFill>
                  <a:srgbClr val="000000"/>
                </a:solidFill>
                <a:prstDash val="sysDash"/>
                <a:round/>
                <a:headEnd/>
                <a:tailEnd/>
              </a:ln>
            </p:spPr>
            <p:txBody>
              <a:bodyPr>
                <a:prstTxWarp prst="textNoShape">
                  <a:avLst/>
                </a:prstTxWarp>
              </a:bodyPr>
              <a:lstStyle/>
              <a:p>
                <a:endParaRPr lang="en-US"/>
              </a:p>
            </p:txBody>
          </p:sp>
        </p:grpSp>
        <p:sp>
          <p:nvSpPr>
            <p:cNvPr id="8204" name="Rectangle 276"/>
            <p:cNvSpPr>
              <a:spLocks noChangeArrowheads="1"/>
            </p:cNvSpPr>
            <p:nvPr/>
          </p:nvSpPr>
          <p:spPr bwMode="auto">
            <a:xfrm>
              <a:off x="3180" y="1447"/>
              <a:ext cx="959"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Deployment Diagram</a:t>
              </a:r>
              <a:endParaRPr lang="en-AU" sz="1200">
                <a:latin typeface="Arial Narrow" pitchFamily="-65" charset="0"/>
              </a:endParaRPr>
            </a:p>
          </p:txBody>
        </p:sp>
        <p:grpSp>
          <p:nvGrpSpPr>
            <p:cNvPr id="14" name="Group 277"/>
            <p:cNvGrpSpPr>
              <a:grpSpLocks/>
            </p:cNvGrpSpPr>
            <p:nvPr/>
          </p:nvGrpSpPr>
          <p:grpSpPr bwMode="auto">
            <a:xfrm>
              <a:off x="3138" y="1617"/>
              <a:ext cx="1132" cy="872"/>
              <a:chOff x="4224" y="1968"/>
              <a:chExt cx="588" cy="487"/>
            </a:xfrm>
          </p:grpSpPr>
          <p:sp>
            <p:nvSpPr>
              <p:cNvPr id="8206" name="Rectangle 278"/>
              <p:cNvSpPr>
                <a:spLocks noChangeArrowheads="1"/>
              </p:cNvSpPr>
              <p:nvPr/>
            </p:nvSpPr>
            <p:spPr bwMode="auto">
              <a:xfrm>
                <a:off x="4253" y="2100"/>
                <a:ext cx="80" cy="68"/>
              </a:xfrm>
              <a:prstGeom prst="rect">
                <a:avLst/>
              </a:prstGeom>
              <a:noFill/>
              <a:ln w="9525">
                <a:noFill/>
                <a:miter lim="800000"/>
                <a:headEnd/>
                <a:tailEnd/>
              </a:ln>
            </p:spPr>
            <p:txBody>
              <a:bodyPr>
                <a:prstTxWarp prst="textNoShape">
                  <a:avLst/>
                </a:prstTxWarp>
              </a:bodyPr>
              <a:lstStyle/>
              <a:p>
                <a:endParaRPr lang="en-US"/>
              </a:p>
            </p:txBody>
          </p:sp>
          <p:sp>
            <p:nvSpPr>
              <p:cNvPr id="8207" name="Rectangle 279"/>
              <p:cNvSpPr>
                <a:spLocks noChangeArrowheads="1"/>
              </p:cNvSpPr>
              <p:nvPr/>
            </p:nvSpPr>
            <p:spPr bwMode="auto">
              <a:xfrm>
                <a:off x="4287" y="2101"/>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Window95</a:t>
                </a:r>
                <a:endParaRPr lang="en-AU" sz="2000">
                  <a:latin typeface="Arial Narrow" pitchFamily="-65" charset="0"/>
                </a:endParaRPr>
              </a:p>
            </p:txBody>
          </p:sp>
          <p:sp>
            <p:nvSpPr>
              <p:cNvPr id="8208" name="Rectangle 280"/>
              <p:cNvSpPr>
                <a:spLocks noChangeArrowheads="1"/>
              </p:cNvSpPr>
              <p:nvPr/>
            </p:nvSpPr>
            <p:spPr bwMode="auto">
              <a:xfrm>
                <a:off x="4269" y="2173"/>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a:t>
                </a:r>
                <a:endParaRPr lang="en-AU" sz="2000">
                  <a:latin typeface="Arial Narrow" pitchFamily="-65" charset="0"/>
                </a:endParaRPr>
              </a:p>
            </p:txBody>
          </p:sp>
          <p:sp>
            <p:nvSpPr>
              <p:cNvPr id="8209" name="Rectangle 281"/>
              <p:cNvSpPr>
                <a:spLocks noChangeArrowheads="1"/>
              </p:cNvSpPr>
              <p:nvPr/>
            </p:nvSpPr>
            <p:spPr bwMode="auto">
              <a:xfrm>
                <a:off x="4282" y="2180"/>
                <a:ext cx="35"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Å¬¶óÀÌ¾ðÆ®.EXE</a:t>
                </a:r>
                <a:endParaRPr lang="en-AU" sz="2000">
                  <a:latin typeface="Arial Narrow" pitchFamily="-65" charset="0"/>
                </a:endParaRPr>
              </a:p>
            </p:txBody>
          </p:sp>
          <p:sp>
            <p:nvSpPr>
              <p:cNvPr id="8210" name="Rectangle 282"/>
              <p:cNvSpPr>
                <a:spLocks noChangeArrowheads="1"/>
              </p:cNvSpPr>
              <p:nvPr/>
            </p:nvSpPr>
            <p:spPr bwMode="auto">
              <a:xfrm>
                <a:off x="4357" y="2212"/>
                <a:ext cx="81"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1" name="Freeform 283"/>
              <p:cNvSpPr>
                <a:spLocks/>
              </p:cNvSpPr>
              <p:nvPr/>
            </p:nvSpPr>
            <p:spPr bwMode="auto">
              <a:xfrm>
                <a:off x="4357" y="2199"/>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2" name="Freeform 284"/>
              <p:cNvSpPr>
                <a:spLocks/>
              </p:cNvSpPr>
              <p:nvPr/>
            </p:nvSpPr>
            <p:spPr bwMode="auto">
              <a:xfrm>
                <a:off x="4438" y="2199"/>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3" name="Rectangle 285"/>
              <p:cNvSpPr>
                <a:spLocks noChangeArrowheads="1"/>
              </p:cNvSpPr>
              <p:nvPr/>
            </p:nvSpPr>
            <p:spPr bwMode="auto">
              <a:xfrm>
                <a:off x="4393" y="2214"/>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Windows</a:t>
                </a:r>
                <a:endParaRPr lang="en-AU" sz="2000">
                  <a:latin typeface="Arial Narrow" pitchFamily="-65" charset="0"/>
                </a:endParaRPr>
              </a:p>
            </p:txBody>
          </p:sp>
          <p:sp>
            <p:nvSpPr>
              <p:cNvPr id="8214" name="Rectangle 286"/>
              <p:cNvSpPr>
                <a:spLocks noChangeArrowheads="1"/>
              </p:cNvSpPr>
              <p:nvPr/>
            </p:nvSpPr>
            <p:spPr bwMode="auto">
              <a:xfrm>
                <a:off x="4396" y="2221"/>
                <a:ext cx="6"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15" name="Rectangle 287"/>
              <p:cNvSpPr>
                <a:spLocks noChangeArrowheads="1"/>
              </p:cNvSpPr>
              <p:nvPr/>
            </p:nvSpPr>
            <p:spPr bwMode="auto">
              <a:xfrm>
                <a:off x="4387" y="2285"/>
                <a:ext cx="38"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¿£Áø.EXE</a:t>
                </a:r>
                <a:endParaRPr lang="en-AU" sz="2000">
                  <a:latin typeface="Arial Narrow" pitchFamily="-65" charset="0"/>
                </a:endParaRPr>
              </a:p>
            </p:txBody>
          </p:sp>
          <p:sp>
            <p:nvSpPr>
              <p:cNvPr id="8216" name="Rectangle 288"/>
              <p:cNvSpPr>
                <a:spLocks noChangeArrowheads="1"/>
              </p:cNvSpPr>
              <p:nvPr/>
            </p:nvSpPr>
            <p:spPr bwMode="auto">
              <a:xfrm>
                <a:off x="4293" y="2338"/>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7" name="Freeform 289"/>
              <p:cNvSpPr>
                <a:spLocks/>
              </p:cNvSpPr>
              <p:nvPr/>
            </p:nvSpPr>
            <p:spPr bwMode="auto">
              <a:xfrm>
                <a:off x="4293" y="2325"/>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8" name="Freeform 290"/>
              <p:cNvSpPr>
                <a:spLocks/>
              </p:cNvSpPr>
              <p:nvPr/>
            </p:nvSpPr>
            <p:spPr bwMode="auto">
              <a:xfrm>
                <a:off x="4373" y="2325"/>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9" name="Rectangle 291"/>
              <p:cNvSpPr>
                <a:spLocks noChangeArrowheads="1"/>
              </p:cNvSpPr>
              <p:nvPr/>
            </p:nvSpPr>
            <p:spPr bwMode="auto">
              <a:xfrm>
                <a:off x="4329" y="2339"/>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a:t>
                </a:r>
                <a:endParaRPr lang="en-AU" sz="2000">
                  <a:latin typeface="Arial Narrow" pitchFamily="-65" charset="0"/>
                </a:endParaRPr>
              </a:p>
            </p:txBody>
          </p:sp>
          <p:sp>
            <p:nvSpPr>
              <p:cNvPr id="8220" name="Rectangle 292"/>
              <p:cNvSpPr>
                <a:spLocks noChangeArrowheads="1"/>
              </p:cNvSpPr>
              <p:nvPr/>
            </p:nvSpPr>
            <p:spPr bwMode="auto">
              <a:xfrm>
                <a:off x="4333" y="2347"/>
                <a:ext cx="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21" name="Rectangle 293"/>
              <p:cNvSpPr>
                <a:spLocks noChangeArrowheads="1"/>
              </p:cNvSpPr>
              <p:nvPr/>
            </p:nvSpPr>
            <p:spPr bwMode="auto">
              <a:xfrm>
                <a:off x="4443" y="2090"/>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2" name="Freeform 294"/>
              <p:cNvSpPr>
                <a:spLocks/>
              </p:cNvSpPr>
              <p:nvPr/>
            </p:nvSpPr>
            <p:spPr bwMode="auto">
              <a:xfrm>
                <a:off x="4443" y="2075"/>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3" name="Freeform 295"/>
              <p:cNvSpPr>
                <a:spLocks/>
              </p:cNvSpPr>
              <p:nvPr/>
            </p:nvSpPr>
            <p:spPr bwMode="auto">
              <a:xfrm>
                <a:off x="4528" y="2075"/>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4" name="Rectangle 296"/>
              <p:cNvSpPr>
                <a:spLocks noChangeArrowheads="1"/>
              </p:cNvSpPr>
              <p:nvPr/>
            </p:nvSpPr>
            <p:spPr bwMode="auto">
              <a:xfrm>
                <a:off x="4485" y="2091"/>
                <a:ext cx="1"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t>
                </a:r>
                <a:endParaRPr lang="en-AU" sz="2000">
                  <a:latin typeface="Arial Narrow" pitchFamily="-65" charset="0"/>
                </a:endParaRPr>
              </a:p>
            </p:txBody>
          </p:sp>
          <p:sp>
            <p:nvSpPr>
              <p:cNvPr id="8225" name="Rectangle 297"/>
              <p:cNvSpPr>
                <a:spLocks noChangeArrowheads="1"/>
              </p:cNvSpPr>
              <p:nvPr/>
            </p:nvSpPr>
            <p:spPr bwMode="auto">
              <a:xfrm>
                <a:off x="4481" y="2098"/>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26" name="Rectangle 298"/>
              <p:cNvSpPr>
                <a:spLocks noChangeArrowheads="1"/>
              </p:cNvSpPr>
              <p:nvPr/>
            </p:nvSpPr>
            <p:spPr bwMode="auto">
              <a:xfrm>
                <a:off x="4541" y="2251"/>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7" name="Freeform 299"/>
              <p:cNvSpPr>
                <a:spLocks/>
              </p:cNvSpPr>
              <p:nvPr/>
            </p:nvSpPr>
            <p:spPr bwMode="auto">
              <a:xfrm>
                <a:off x="4541" y="2238"/>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8" name="Freeform 300"/>
              <p:cNvSpPr>
                <a:spLocks/>
              </p:cNvSpPr>
              <p:nvPr/>
            </p:nvSpPr>
            <p:spPr bwMode="auto">
              <a:xfrm>
                <a:off x="4621" y="2238"/>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9" name="Rectangle 301"/>
              <p:cNvSpPr>
                <a:spLocks noChangeArrowheads="1"/>
              </p:cNvSpPr>
              <p:nvPr/>
            </p:nvSpPr>
            <p:spPr bwMode="auto">
              <a:xfrm>
                <a:off x="4578" y="2253"/>
                <a:ext cx="1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Solaris</a:t>
                </a:r>
                <a:endParaRPr lang="en-AU" sz="2000">
                  <a:latin typeface="Arial Narrow" pitchFamily="-65" charset="0"/>
                </a:endParaRPr>
              </a:p>
            </p:txBody>
          </p:sp>
          <p:sp>
            <p:nvSpPr>
              <p:cNvPr id="8230" name="Rectangle 302"/>
              <p:cNvSpPr>
                <a:spLocks noChangeArrowheads="1"/>
              </p:cNvSpPr>
              <p:nvPr/>
            </p:nvSpPr>
            <p:spPr bwMode="auto">
              <a:xfrm>
                <a:off x="4565" y="2324"/>
                <a:ext cx="2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ÀÀ¿ë¼­¹ö.EXE</a:t>
                </a:r>
                <a:endParaRPr lang="en-AU" sz="2000">
                  <a:latin typeface="Arial Narrow" pitchFamily="-65" charset="0"/>
                </a:endParaRPr>
              </a:p>
            </p:txBody>
          </p:sp>
          <p:sp>
            <p:nvSpPr>
              <p:cNvPr id="8231" name="Rectangle 303"/>
              <p:cNvSpPr>
                <a:spLocks noChangeArrowheads="1"/>
              </p:cNvSpPr>
              <p:nvPr/>
            </p:nvSpPr>
            <p:spPr bwMode="auto">
              <a:xfrm>
                <a:off x="4700" y="2308"/>
                <a:ext cx="80" cy="67"/>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2" name="Freeform 304"/>
              <p:cNvSpPr>
                <a:spLocks/>
              </p:cNvSpPr>
              <p:nvPr/>
            </p:nvSpPr>
            <p:spPr bwMode="auto">
              <a:xfrm>
                <a:off x="4700" y="2294"/>
                <a:ext cx="112" cy="14"/>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1"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3" name="Freeform 305"/>
              <p:cNvSpPr>
                <a:spLocks/>
              </p:cNvSpPr>
              <p:nvPr/>
            </p:nvSpPr>
            <p:spPr bwMode="auto">
              <a:xfrm>
                <a:off x="4780" y="2294"/>
                <a:ext cx="32" cy="81"/>
              </a:xfrm>
              <a:custGeom>
                <a:avLst/>
                <a:gdLst>
                  <a:gd name="T0" fmla="*/ 0 w 126"/>
                  <a:gd name="T1" fmla="*/ 0 h 325"/>
                  <a:gd name="T2" fmla="*/ 0 w 126"/>
                  <a:gd name="T3" fmla="*/ 0 h 325"/>
                  <a:gd name="T4" fmla="*/ 0 w 126"/>
                  <a:gd name="T5" fmla="*/ 0 h 325"/>
                  <a:gd name="T6" fmla="*/ 0 w 126"/>
                  <a:gd name="T7" fmla="*/ 0 h 325"/>
                  <a:gd name="T8" fmla="*/ 0 w 126"/>
                  <a:gd name="T9" fmla="*/ 0 h 325"/>
                  <a:gd name="T10" fmla="*/ 0 60000 65536"/>
                  <a:gd name="T11" fmla="*/ 0 60000 65536"/>
                  <a:gd name="T12" fmla="*/ 0 60000 65536"/>
                  <a:gd name="T13" fmla="*/ 0 60000 65536"/>
                  <a:gd name="T14" fmla="*/ 0 60000 65536"/>
                  <a:gd name="T15" fmla="*/ 0 w 126"/>
                  <a:gd name="T16" fmla="*/ 0 h 325"/>
                  <a:gd name="T17" fmla="*/ 126 w 126"/>
                  <a:gd name="T18" fmla="*/ 325 h 325"/>
                </a:gdLst>
                <a:ahLst/>
                <a:cxnLst>
                  <a:cxn ang="T10">
                    <a:pos x="T0" y="T1"/>
                  </a:cxn>
                  <a:cxn ang="T11">
                    <a:pos x="T2" y="T3"/>
                  </a:cxn>
                  <a:cxn ang="T12">
                    <a:pos x="T4" y="T5"/>
                  </a:cxn>
                  <a:cxn ang="T13">
                    <a:pos x="T6" y="T7"/>
                  </a:cxn>
                  <a:cxn ang="T14">
                    <a:pos x="T8" y="T9"/>
                  </a:cxn>
                </a:cxnLst>
                <a:rect l="T15" t="T16" r="T17" b="T18"/>
                <a:pathLst>
                  <a:path w="126" h="325">
                    <a:moveTo>
                      <a:pt x="0" y="54"/>
                    </a:moveTo>
                    <a:lnTo>
                      <a:pt x="126" y="0"/>
                    </a:lnTo>
                    <a:lnTo>
                      <a:pt x="126"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4" name="Rectangle 306"/>
              <p:cNvSpPr>
                <a:spLocks noChangeArrowheads="1"/>
              </p:cNvSpPr>
              <p:nvPr/>
            </p:nvSpPr>
            <p:spPr bwMode="auto">
              <a:xfrm>
                <a:off x="4737" y="2309"/>
                <a:ext cx="1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Alpha</a:t>
                </a:r>
                <a:endParaRPr lang="en-AU" sz="2000">
                  <a:latin typeface="Arial Narrow" pitchFamily="-65" charset="0"/>
                </a:endParaRPr>
              </a:p>
            </p:txBody>
          </p:sp>
          <p:sp>
            <p:nvSpPr>
              <p:cNvPr id="8235" name="Rectangle 307"/>
              <p:cNvSpPr>
                <a:spLocks noChangeArrowheads="1"/>
              </p:cNvSpPr>
              <p:nvPr/>
            </p:nvSpPr>
            <p:spPr bwMode="auto">
              <a:xfrm>
                <a:off x="4737" y="2316"/>
                <a:ext cx="1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UNIX</a:t>
                </a:r>
                <a:endParaRPr lang="en-AU" sz="2000">
                  <a:latin typeface="Arial Narrow" pitchFamily="-65" charset="0"/>
                </a:endParaRPr>
              </a:p>
            </p:txBody>
          </p:sp>
          <p:sp>
            <p:nvSpPr>
              <p:cNvPr id="8236" name="Rectangle 308"/>
              <p:cNvSpPr>
                <a:spLocks noChangeArrowheads="1"/>
              </p:cNvSpPr>
              <p:nvPr/>
            </p:nvSpPr>
            <p:spPr bwMode="auto">
              <a:xfrm>
                <a:off x="4472" y="2377"/>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7" name="Freeform 309"/>
              <p:cNvSpPr>
                <a:spLocks/>
              </p:cNvSpPr>
              <p:nvPr/>
            </p:nvSpPr>
            <p:spPr bwMode="auto">
              <a:xfrm>
                <a:off x="4472" y="2364"/>
                <a:ext cx="111" cy="13"/>
              </a:xfrm>
              <a:custGeom>
                <a:avLst/>
                <a:gdLst>
                  <a:gd name="T0" fmla="*/ 0 w 447"/>
                  <a:gd name="T1" fmla="*/ 0 h 54"/>
                  <a:gd name="T2" fmla="*/ 0 w 447"/>
                  <a:gd name="T3" fmla="*/ 0 h 54"/>
                  <a:gd name="T4" fmla="*/ 0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8" name="Freeform 310"/>
              <p:cNvSpPr>
                <a:spLocks/>
              </p:cNvSpPr>
              <p:nvPr/>
            </p:nvSpPr>
            <p:spPr bwMode="auto">
              <a:xfrm>
                <a:off x="4552" y="2364"/>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9" name="Rectangle 311"/>
              <p:cNvSpPr>
                <a:spLocks noChangeArrowheads="1"/>
              </p:cNvSpPr>
              <p:nvPr/>
            </p:nvSpPr>
            <p:spPr bwMode="auto">
              <a:xfrm>
                <a:off x="4508" y="2378"/>
                <a:ext cx="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IBM </a:t>
                </a:r>
                <a:endParaRPr lang="en-AU" sz="2000">
                  <a:latin typeface="Arial Narrow" pitchFamily="-65" charset="0"/>
                </a:endParaRPr>
              </a:p>
            </p:txBody>
          </p:sp>
          <p:sp>
            <p:nvSpPr>
              <p:cNvPr id="8240" name="Rectangle 312"/>
              <p:cNvSpPr>
                <a:spLocks noChangeArrowheads="1"/>
              </p:cNvSpPr>
              <p:nvPr/>
            </p:nvSpPr>
            <p:spPr bwMode="auto">
              <a:xfrm>
                <a:off x="4506" y="2386"/>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Mainframe</a:t>
                </a:r>
                <a:endParaRPr lang="en-AU" sz="2000">
                  <a:latin typeface="Arial Narrow" pitchFamily="-65" charset="0"/>
                </a:endParaRPr>
              </a:p>
            </p:txBody>
          </p:sp>
          <p:sp>
            <p:nvSpPr>
              <p:cNvPr id="8241" name="Rectangle 313"/>
              <p:cNvSpPr>
                <a:spLocks noChangeArrowheads="1"/>
              </p:cNvSpPr>
              <p:nvPr/>
            </p:nvSpPr>
            <p:spPr bwMode="auto">
              <a:xfrm>
                <a:off x="4497" y="2450"/>
                <a:ext cx="34"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µ¥ÀÌÅ¸º£ÀÌ½º¼­¹ö</a:t>
                </a:r>
                <a:endParaRPr lang="en-AU" sz="2000">
                  <a:latin typeface="Arial Narrow" pitchFamily="-65" charset="0"/>
                </a:endParaRPr>
              </a:p>
            </p:txBody>
          </p:sp>
          <p:sp>
            <p:nvSpPr>
              <p:cNvPr id="8242" name="Rectangle 314"/>
              <p:cNvSpPr>
                <a:spLocks noChangeArrowheads="1"/>
              </p:cNvSpPr>
              <p:nvPr/>
            </p:nvSpPr>
            <p:spPr bwMode="auto">
              <a:xfrm>
                <a:off x="4641" y="2111"/>
                <a:ext cx="86" cy="72"/>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43" name="Freeform 315"/>
              <p:cNvSpPr>
                <a:spLocks/>
              </p:cNvSpPr>
              <p:nvPr/>
            </p:nvSpPr>
            <p:spPr bwMode="auto">
              <a:xfrm>
                <a:off x="4641" y="2097"/>
                <a:ext cx="120" cy="14"/>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2"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4" name="Freeform 316"/>
              <p:cNvSpPr>
                <a:spLocks/>
              </p:cNvSpPr>
              <p:nvPr/>
            </p:nvSpPr>
            <p:spPr bwMode="auto">
              <a:xfrm>
                <a:off x="4727" y="2097"/>
                <a:ext cx="34" cy="86"/>
              </a:xfrm>
              <a:custGeom>
                <a:avLst/>
                <a:gdLst>
                  <a:gd name="T0" fmla="*/ 0 w 137"/>
                  <a:gd name="T1" fmla="*/ 0 h 344"/>
                  <a:gd name="T2" fmla="*/ 0 w 137"/>
                  <a:gd name="T3" fmla="*/ 0 h 344"/>
                  <a:gd name="T4" fmla="*/ 0 w 137"/>
                  <a:gd name="T5" fmla="*/ 0 h 344"/>
                  <a:gd name="T6" fmla="*/ 0 w 137"/>
                  <a:gd name="T7" fmla="*/ 0 h 344"/>
                  <a:gd name="T8" fmla="*/ 0 w 137"/>
                  <a:gd name="T9" fmla="*/ 0 h 344"/>
                  <a:gd name="T10" fmla="*/ 0 60000 65536"/>
                  <a:gd name="T11" fmla="*/ 0 60000 65536"/>
                  <a:gd name="T12" fmla="*/ 0 60000 65536"/>
                  <a:gd name="T13" fmla="*/ 0 60000 65536"/>
                  <a:gd name="T14" fmla="*/ 0 60000 65536"/>
                  <a:gd name="T15" fmla="*/ 0 w 137"/>
                  <a:gd name="T16" fmla="*/ 0 h 344"/>
                  <a:gd name="T17" fmla="*/ 137 w 137"/>
                  <a:gd name="T18" fmla="*/ 344 h 344"/>
                </a:gdLst>
                <a:ahLst/>
                <a:cxnLst>
                  <a:cxn ang="T10">
                    <a:pos x="T0" y="T1"/>
                  </a:cxn>
                  <a:cxn ang="T11">
                    <a:pos x="T2" y="T3"/>
                  </a:cxn>
                  <a:cxn ang="T12">
                    <a:pos x="T4" y="T5"/>
                  </a:cxn>
                  <a:cxn ang="T13">
                    <a:pos x="T6" y="T7"/>
                  </a:cxn>
                  <a:cxn ang="T14">
                    <a:pos x="T8" y="T9"/>
                  </a:cxn>
                </a:cxnLst>
                <a:rect l="T15" t="T16" r="T17" b="T18"/>
                <a:pathLst>
                  <a:path w="137" h="344">
                    <a:moveTo>
                      <a:pt x="0" y="57"/>
                    </a:moveTo>
                    <a:lnTo>
                      <a:pt x="137" y="0"/>
                    </a:lnTo>
                    <a:lnTo>
                      <a:pt x="137" y="258"/>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5" name="Rectangle 317"/>
              <p:cNvSpPr>
                <a:spLocks noChangeArrowheads="1"/>
              </p:cNvSpPr>
              <p:nvPr/>
            </p:nvSpPr>
            <p:spPr bwMode="auto">
              <a:xfrm>
                <a:off x="4679" y="2112"/>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46" name="Rectangle 318"/>
              <p:cNvSpPr>
                <a:spLocks noChangeArrowheads="1"/>
              </p:cNvSpPr>
              <p:nvPr/>
            </p:nvSpPr>
            <p:spPr bwMode="auto">
              <a:xfrm>
                <a:off x="4667" y="2188"/>
                <a:ext cx="3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¾ÖÇÃ¸´</a:t>
                </a:r>
                <a:endParaRPr lang="en-AU" sz="2000">
                  <a:latin typeface="Arial Narrow" pitchFamily="-65" charset="0"/>
                </a:endParaRPr>
              </a:p>
            </p:txBody>
          </p:sp>
          <p:sp>
            <p:nvSpPr>
              <p:cNvPr id="8247" name="Line 319"/>
              <p:cNvSpPr>
                <a:spLocks noChangeShapeType="1"/>
              </p:cNvSpPr>
              <p:nvPr/>
            </p:nvSpPr>
            <p:spPr bwMode="auto">
              <a:xfrm>
                <a:off x="4309" y="2168"/>
                <a:ext cx="104" cy="38"/>
              </a:xfrm>
              <a:prstGeom prst="line">
                <a:avLst/>
              </a:prstGeom>
              <a:noFill/>
              <a:ln w="0">
                <a:solidFill>
                  <a:srgbClr val="000000"/>
                </a:solidFill>
                <a:round/>
                <a:headEnd/>
                <a:tailEnd/>
              </a:ln>
            </p:spPr>
            <p:txBody>
              <a:bodyPr>
                <a:prstTxWarp prst="textNoShape">
                  <a:avLst/>
                </a:prstTxWarp>
              </a:bodyPr>
              <a:lstStyle/>
              <a:p>
                <a:endParaRPr lang="en-US"/>
              </a:p>
            </p:txBody>
          </p:sp>
          <p:sp>
            <p:nvSpPr>
              <p:cNvPr id="8248" name="Line 320"/>
              <p:cNvSpPr>
                <a:spLocks noChangeShapeType="1"/>
              </p:cNvSpPr>
              <p:nvPr/>
            </p:nvSpPr>
            <p:spPr bwMode="auto">
              <a:xfrm flipH="1">
                <a:off x="4413" y="2161"/>
                <a:ext cx="90" cy="45"/>
              </a:xfrm>
              <a:prstGeom prst="line">
                <a:avLst/>
              </a:prstGeom>
              <a:noFill/>
              <a:ln w="0">
                <a:solidFill>
                  <a:srgbClr val="000000"/>
                </a:solidFill>
                <a:round/>
                <a:headEnd/>
                <a:tailEnd/>
              </a:ln>
            </p:spPr>
            <p:txBody>
              <a:bodyPr>
                <a:prstTxWarp prst="textNoShape">
                  <a:avLst/>
                </a:prstTxWarp>
              </a:bodyPr>
              <a:lstStyle/>
              <a:p>
                <a:endParaRPr lang="en-US"/>
              </a:p>
            </p:txBody>
          </p:sp>
          <p:sp>
            <p:nvSpPr>
              <p:cNvPr id="8249" name="Line 321"/>
              <p:cNvSpPr>
                <a:spLocks noChangeShapeType="1"/>
              </p:cNvSpPr>
              <p:nvPr/>
            </p:nvSpPr>
            <p:spPr bwMode="auto">
              <a:xfrm flipH="1">
                <a:off x="4349" y="2280"/>
                <a:ext cx="64" cy="51"/>
              </a:xfrm>
              <a:prstGeom prst="line">
                <a:avLst/>
              </a:prstGeom>
              <a:noFill/>
              <a:ln w="0">
                <a:solidFill>
                  <a:srgbClr val="000000"/>
                </a:solidFill>
                <a:round/>
                <a:headEnd/>
                <a:tailEnd/>
              </a:ln>
            </p:spPr>
            <p:txBody>
              <a:bodyPr>
                <a:prstTxWarp prst="textNoShape">
                  <a:avLst/>
                </a:prstTxWarp>
              </a:bodyPr>
              <a:lstStyle/>
              <a:p>
                <a:endParaRPr lang="en-US"/>
              </a:p>
            </p:txBody>
          </p:sp>
          <p:sp>
            <p:nvSpPr>
              <p:cNvPr id="8250" name="Line 322"/>
              <p:cNvSpPr>
                <a:spLocks noChangeShapeType="1"/>
              </p:cNvSpPr>
              <p:nvPr/>
            </p:nvSpPr>
            <p:spPr bwMode="auto">
              <a:xfrm flipV="1">
                <a:off x="4389" y="2279"/>
                <a:ext cx="152"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251" name="Line 323"/>
              <p:cNvSpPr>
                <a:spLocks noChangeShapeType="1"/>
              </p:cNvSpPr>
              <p:nvPr/>
            </p:nvSpPr>
            <p:spPr bwMode="auto">
              <a:xfrm flipH="1">
                <a:off x="4597" y="2183"/>
                <a:ext cx="104" cy="62"/>
              </a:xfrm>
              <a:prstGeom prst="line">
                <a:avLst/>
              </a:prstGeom>
              <a:noFill/>
              <a:ln w="0">
                <a:solidFill>
                  <a:srgbClr val="000000"/>
                </a:solidFill>
                <a:round/>
                <a:headEnd/>
                <a:tailEnd/>
              </a:ln>
            </p:spPr>
            <p:txBody>
              <a:bodyPr>
                <a:prstTxWarp prst="textNoShape">
                  <a:avLst/>
                </a:prstTxWarp>
              </a:bodyPr>
              <a:lstStyle/>
              <a:p>
                <a:endParaRPr lang="en-US"/>
              </a:p>
            </p:txBody>
          </p:sp>
          <p:sp>
            <p:nvSpPr>
              <p:cNvPr id="8252" name="Line 324"/>
              <p:cNvSpPr>
                <a:spLocks noChangeShapeType="1"/>
              </p:cNvSpPr>
              <p:nvPr/>
            </p:nvSpPr>
            <p:spPr bwMode="auto">
              <a:xfrm flipH="1">
                <a:off x="4453" y="2140"/>
                <a:ext cx="188" cy="100"/>
              </a:xfrm>
              <a:prstGeom prst="line">
                <a:avLst/>
              </a:prstGeom>
              <a:noFill/>
              <a:ln w="0">
                <a:solidFill>
                  <a:srgbClr val="000000"/>
                </a:solidFill>
                <a:round/>
                <a:headEnd/>
                <a:tailEnd/>
              </a:ln>
            </p:spPr>
            <p:txBody>
              <a:bodyPr>
                <a:prstTxWarp prst="textNoShape">
                  <a:avLst/>
                </a:prstTxWarp>
              </a:bodyPr>
              <a:lstStyle/>
              <a:p>
                <a:endParaRPr lang="en-US"/>
              </a:p>
            </p:txBody>
          </p:sp>
          <p:sp>
            <p:nvSpPr>
              <p:cNvPr id="8253" name="Line 325"/>
              <p:cNvSpPr>
                <a:spLocks noChangeShapeType="1"/>
              </p:cNvSpPr>
              <p:nvPr/>
            </p:nvSpPr>
            <p:spPr bwMode="auto">
              <a:xfrm>
                <a:off x="4389" y="2365"/>
                <a:ext cx="83" cy="39"/>
              </a:xfrm>
              <a:prstGeom prst="line">
                <a:avLst/>
              </a:prstGeom>
              <a:noFill/>
              <a:ln w="0">
                <a:solidFill>
                  <a:srgbClr val="000000"/>
                </a:solidFill>
                <a:round/>
                <a:headEnd/>
                <a:tailEnd/>
              </a:ln>
            </p:spPr>
            <p:txBody>
              <a:bodyPr>
                <a:prstTxWarp prst="textNoShape">
                  <a:avLst/>
                </a:prstTxWarp>
              </a:bodyPr>
              <a:lstStyle/>
              <a:p>
                <a:endParaRPr lang="en-US"/>
              </a:p>
            </p:txBody>
          </p:sp>
          <p:sp>
            <p:nvSpPr>
              <p:cNvPr id="8254" name="Line 326"/>
              <p:cNvSpPr>
                <a:spLocks noChangeShapeType="1"/>
              </p:cNvSpPr>
              <p:nvPr/>
            </p:nvSpPr>
            <p:spPr bwMode="auto">
              <a:xfrm>
                <a:off x="4637" y="2279"/>
                <a:ext cx="63" cy="56"/>
              </a:xfrm>
              <a:prstGeom prst="line">
                <a:avLst/>
              </a:prstGeom>
              <a:noFill/>
              <a:ln w="0">
                <a:solidFill>
                  <a:srgbClr val="000000"/>
                </a:solidFill>
                <a:round/>
                <a:headEnd/>
                <a:tailEnd/>
              </a:ln>
            </p:spPr>
            <p:txBody>
              <a:bodyPr>
                <a:prstTxWarp prst="textNoShape">
                  <a:avLst/>
                </a:prstTxWarp>
              </a:bodyPr>
              <a:lstStyle/>
              <a:p>
                <a:endParaRPr lang="en-US"/>
              </a:p>
            </p:txBody>
          </p:sp>
          <p:sp>
            <p:nvSpPr>
              <p:cNvPr id="8255" name="Line 327"/>
              <p:cNvSpPr>
                <a:spLocks noChangeShapeType="1"/>
              </p:cNvSpPr>
              <p:nvPr/>
            </p:nvSpPr>
            <p:spPr bwMode="auto">
              <a:xfrm flipH="1">
                <a:off x="4568" y="2335"/>
                <a:ext cx="132" cy="69"/>
              </a:xfrm>
              <a:prstGeom prst="line">
                <a:avLst/>
              </a:prstGeom>
              <a:noFill/>
              <a:ln w="0">
                <a:solidFill>
                  <a:srgbClr val="000000"/>
                </a:solidFill>
                <a:round/>
                <a:headEnd/>
                <a:tailEnd/>
              </a:ln>
            </p:spPr>
            <p:txBody>
              <a:bodyPr>
                <a:prstTxWarp prst="textNoShape">
                  <a:avLst/>
                </a:prstTxWarp>
              </a:bodyPr>
              <a:lstStyle/>
              <a:p>
                <a:endParaRPr lang="en-US"/>
              </a:p>
            </p:txBody>
          </p:sp>
          <p:sp>
            <p:nvSpPr>
              <p:cNvPr id="8256" name="Freeform 328"/>
              <p:cNvSpPr>
                <a:spLocks/>
              </p:cNvSpPr>
              <p:nvPr/>
            </p:nvSpPr>
            <p:spPr bwMode="auto">
              <a:xfrm>
                <a:off x="4224" y="1968"/>
                <a:ext cx="526" cy="91"/>
              </a:xfrm>
              <a:custGeom>
                <a:avLst/>
                <a:gdLst>
                  <a:gd name="T0" fmla="*/ 0 w 1694"/>
                  <a:gd name="T1" fmla="*/ 0 h 336"/>
                  <a:gd name="T2" fmla="*/ 5 w 1694"/>
                  <a:gd name="T3" fmla="*/ 0 h 336"/>
                  <a:gd name="T4" fmla="*/ 5 w 1694"/>
                  <a:gd name="T5" fmla="*/ 0 h 336"/>
                  <a:gd name="T6" fmla="*/ 5 w 1694"/>
                  <a:gd name="T7" fmla="*/ 1 h 336"/>
                  <a:gd name="T8" fmla="*/ 0 w 1694"/>
                  <a:gd name="T9" fmla="*/ 1 h 336"/>
                  <a:gd name="T10" fmla="*/ 0 w 1694"/>
                  <a:gd name="T11" fmla="*/ 0 h 336"/>
                  <a:gd name="T12" fmla="*/ 0 60000 65536"/>
                  <a:gd name="T13" fmla="*/ 0 60000 65536"/>
                  <a:gd name="T14" fmla="*/ 0 60000 65536"/>
                  <a:gd name="T15" fmla="*/ 0 60000 65536"/>
                  <a:gd name="T16" fmla="*/ 0 60000 65536"/>
                  <a:gd name="T17" fmla="*/ 0 60000 65536"/>
                  <a:gd name="T18" fmla="*/ 0 w 1694"/>
                  <a:gd name="T19" fmla="*/ 0 h 336"/>
                  <a:gd name="T20" fmla="*/ 1694 w 1694"/>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1694" h="336">
                    <a:moveTo>
                      <a:pt x="0" y="0"/>
                    </a:moveTo>
                    <a:lnTo>
                      <a:pt x="1658" y="0"/>
                    </a:lnTo>
                    <a:lnTo>
                      <a:pt x="1694" y="36"/>
                    </a:lnTo>
                    <a:lnTo>
                      <a:pt x="1694" y="336"/>
                    </a:lnTo>
                    <a:lnTo>
                      <a:pt x="0" y="336"/>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257" name="Freeform 329"/>
              <p:cNvSpPr>
                <a:spLocks/>
              </p:cNvSpPr>
              <p:nvPr/>
            </p:nvSpPr>
            <p:spPr bwMode="auto">
              <a:xfrm>
                <a:off x="4739" y="1968"/>
                <a:ext cx="11" cy="10"/>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258" name="Rectangle 330"/>
              <p:cNvSpPr>
                <a:spLocks noChangeArrowheads="1"/>
              </p:cNvSpPr>
              <p:nvPr/>
            </p:nvSpPr>
            <p:spPr bwMode="auto">
              <a:xfrm>
                <a:off x="4307" y="1970"/>
                <a:ext cx="124"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ºÐ»ê È¯°æÀÇ ÇÏµå¿þ¾î¹× ³×Æ®¿÷À¸·ÎÀÇ Á¤º¸ ½Ã½ºÅÛ ¿¬°á ¸ðµ¨</a:t>
                </a:r>
                <a:endParaRPr lang="en-AU" sz="2000">
                  <a:latin typeface="Arial Narrow" pitchFamily="-65" charset="0"/>
                </a:endParaRPr>
              </a:p>
            </p:txBody>
          </p:sp>
          <p:sp>
            <p:nvSpPr>
              <p:cNvPr id="8259" name="Rectangle 331"/>
              <p:cNvSpPr>
                <a:spLocks noChangeArrowheads="1"/>
              </p:cNvSpPr>
              <p:nvPr/>
            </p:nvSpPr>
            <p:spPr bwMode="auto">
              <a:xfrm>
                <a:off x="4262" y="1977"/>
                <a:ext cx="52"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95 : Å¬¶óÀÌ¾ðÆ®</a:t>
                </a:r>
                <a:endParaRPr lang="en-AU" sz="2000">
                  <a:latin typeface="Arial Narrow" pitchFamily="-65" charset="0"/>
                </a:endParaRPr>
              </a:p>
            </p:txBody>
          </p:sp>
          <p:sp>
            <p:nvSpPr>
              <p:cNvPr id="8260" name="Rectangle 332"/>
              <p:cNvSpPr>
                <a:spLocks noChangeArrowheads="1"/>
              </p:cNvSpPr>
              <p:nvPr/>
            </p:nvSpPr>
            <p:spPr bwMode="auto">
              <a:xfrm>
                <a:off x="4257" y="1984"/>
                <a:ext cx="46"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NT: ÀÀ¿ë¼­¹ö</a:t>
                </a:r>
                <a:endParaRPr lang="en-AU" sz="2000">
                  <a:latin typeface="Arial Narrow" pitchFamily="-65" charset="0"/>
                </a:endParaRPr>
              </a:p>
            </p:txBody>
          </p:sp>
          <p:sp>
            <p:nvSpPr>
              <p:cNvPr id="8261" name="Rectangle 333"/>
              <p:cNvSpPr>
                <a:spLocks noChangeArrowheads="1"/>
              </p:cNvSpPr>
              <p:nvPr/>
            </p:nvSpPr>
            <p:spPr bwMode="auto">
              <a:xfrm>
                <a:off x="4294" y="1992"/>
                <a:ext cx="10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À¯´Ð½º ¸Ó½Å: ÀÀ¿ë ¼­¹ö ¹× µ¥ÀÌÅ¸ ¼­¹ö, Åë½Å ¼­¹ö</a:t>
                </a:r>
                <a:endParaRPr lang="en-AU" sz="2000">
                  <a:latin typeface="Arial Narrow" pitchFamily="-65" charset="0"/>
                </a:endParaRPr>
              </a:p>
            </p:txBody>
          </p:sp>
          <p:sp>
            <p:nvSpPr>
              <p:cNvPr id="8262" name="Rectangle 334"/>
              <p:cNvSpPr>
                <a:spLocks noChangeArrowheads="1"/>
              </p:cNvSpPr>
              <p:nvPr/>
            </p:nvSpPr>
            <p:spPr bwMode="auto">
              <a:xfrm>
                <a:off x="4281" y="1999"/>
                <a:ext cx="8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IBM ¸ÞÀÎÇÁ·¹ÀÓ: µ¥ÀÌÅ¸ ¼­¹ö, Åë½Å ¼­¹ö</a:t>
                </a:r>
                <a:endParaRPr lang="en-AU" sz="2000">
                  <a:latin typeface="Arial Narrow" pitchFamily="-65" charset="0"/>
                </a:endParaRPr>
              </a:p>
            </p:txBody>
          </p:sp>
          <p:grpSp>
            <p:nvGrpSpPr>
              <p:cNvPr id="15" name="Group 335"/>
              <p:cNvGrpSpPr>
                <a:grpSpLocks/>
              </p:cNvGrpSpPr>
              <p:nvPr/>
            </p:nvGrpSpPr>
            <p:grpSpPr bwMode="auto">
              <a:xfrm>
                <a:off x="4243" y="2086"/>
                <a:ext cx="120" cy="86"/>
                <a:chOff x="4272" y="2097"/>
                <a:chExt cx="120" cy="86"/>
              </a:xfrm>
            </p:grpSpPr>
            <p:sp>
              <p:nvSpPr>
                <p:cNvPr id="8264" name="Rectangle 336"/>
                <p:cNvSpPr>
                  <a:spLocks noChangeArrowheads="1"/>
                </p:cNvSpPr>
                <p:nvPr/>
              </p:nvSpPr>
              <p:spPr bwMode="auto">
                <a:xfrm>
                  <a:off x="4272" y="2112"/>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65" name="Freeform 337"/>
                <p:cNvSpPr>
                  <a:spLocks/>
                </p:cNvSpPr>
                <p:nvPr/>
              </p:nvSpPr>
              <p:spPr bwMode="auto">
                <a:xfrm>
                  <a:off x="4272" y="2097"/>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66" name="Freeform 338"/>
                <p:cNvSpPr>
                  <a:spLocks/>
                </p:cNvSpPr>
                <p:nvPr/>
              </p:nvSpPr>
              <p:spPr bwMode="auto">
                <a:xfrm>
                  <a:off x="4357" y="2097"/>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grpSp>
        </p:grpSp>
      </p:grpSp>
      <p:sp>
        <p:nvSpPr>
          <p:cNvPr id="8197" name="Oval 339"/>
          <p:cNvSpPr>
            <a:spLocks noChangeArrowheads="1"/>
          </p:cNvSpPr>
          <p:nvPr/>
        </p:nvSpPr>
        <p:spPr bwMode="auto">
          <a:xfrm>
            <a:off x="4343400" y="4648200"/>
            <a:ext cx="3048000" cy="1981200"/>
          </a:xfrm>
          <a:prstGeom prst="ellipse">
            <a:avLst/>
          </a:prstGeom>
          <a:noFill/>
          <a:ln w="38100">
            <a:solidFill>
              <a:srgbClr val="FF0000"/>
            </a:solidFill>
            <a:round/>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1800"/>
              <a:t>Session 0: UML Basics</a:t>
            </a:r>
            <a:r>
              <a:rPr lang="en-US"/>
              <a:t/>
            </a:r>
            <a:br>
              <a:rPr lang="en-US"/>
            </a:br>
            <a:r>
              <a:rPr lang="en-US"/>
              <a:t>How are caBIG™ models different?</a:t>
            </a:r>
          </a:p>
        </p:txBody>
      </p:sp>
      <p:sp>
        <p:nvSpPr>
          <p:cNvPr id="9219" name="Rectangle 3"/>
          <p:cNvSpPr>
            <a:spLocks noGrp="1" noChangeArrowheads="1"/>
          </p:cNvSpPr>
          <p:nvPr>
            <p:ph type="body" idx="1"/>
          </p:nvPr>
        </p:nvSpPr>
        <p:spPr>
          <a:xfrm>
            <a:off x="152400" y="1371600"/>
            <a:ext cx="8839200" cy="4953000"/>
          </a:xfrm>
        </p:spPr>
        <p:txBody>
          <a:bodyPr/>
          <a:lstStyle/>
          <a:p>
            <a:pPr eaLnBrk="1" hangingPunct="1">
              <a:buFontTx/>
              <a:buNone/>
            </a:pPr>
            <a:r>
              <a:rPr lang="en-US" sz="2400" b="0"/>
              <a:t>caBIG™ services are expected to have a </a:t>
            </a:r>
            <a:r>
              <a:rPr lang="en-US" sz="2400"/>
              <a:t>domain information model:</a:t>
            </a:r>
            <a:r>
              <a:rPr lang="en-US" sz="2400" b="0"/>
              <a:t> </a:t>
            </a:r>
          </a:p>
          <a:p>
            <a:pPr lvl="1" eaLnBrk="1" hangingPunct="1"/>
            <a:r>
              <a:rPr lang="en-US" sz="2400"/>
              <a:t>A Domain Information Model is a representation of our understanding of an area of knowledge</a:t>
            </a:r>
          </a:p>
          <a:p>
            <a:pPr lvl="1" eaLnBrk="1" hangingPunct="1"/>
            <a:r>
              <a:rPr lang="en-US" sz="2400"/>
              <a:t>A Domain Information Model consists of ‘Classes’ that represent ‘things’ in the real world </a:t>
            </a:r>
          </a:p>
          <a:p>
            <a:pPr lvl="1" eaLnBrk="1" hangingPunct="1"/>
            <a:r>
              <a:rPr lang="en-US" sz="2400"/>
              <a:t>In a Domain Information Model, classes contain ‘attributes’ that are characteristics of different instances of things in the real world</a:t>
            </a:r>
          </a:p>
          <a:p>
            <a:pPr eaLnBrk="1" hangingPunct="1"/>
            <a:endParaRPr lang="en-US" sz="24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6626"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6627" name="Rectangle 3"/>
          <p:cNvSpPr>
            <a:spLocks noGrp="1" noChangeArrowheads="1"/>
          </p:cNvSpPr>
          <p:nvPr>
            <p:ph type="body" idx="4294967295"/>
          </p:nvPr>
        </p:nvSpPr>
        <p:spPr/>
        <p:txBody>
          <a:bodyPr/>
          <a:lstStyle/>
          <a:p>
            <a:pPr eaLnBrk="1" hangingPunct="1"/>
            <a:r>
              <a:rPr lang="en-US" sz="2000"/>
              <a:t>Cancer Data Standards Repository (caDSR)</a:t>
            </a:r>
            <a:r>
              <a:rPr lang="en-US" sz="2000" b="0"/>
              <a:t> is the database and tools used to house the metadata from caBIG® UML models.</a:t>
            </a:r>
          </a:p>
          <a:p>
            <a:pPr eaLnBrk="1" hangingPunct="1"/>
            <a:r>
              <a:rPr lang="en-US" sz="2000"/>
              <a:t>UML Class Diagrams</a:t>
            </a:r>
            <a:r>
              <a:rPr lang="en-US" sz="2000" b="0"/>
              <a:t> form the basis for creating and registering semantically unambiguous </a:t>
            </a:r>
            <a:r>
              <a:rPr lang="en-US" sz="2000"/>
              <a:t>caDSR metadata</a:t>
            </a:r>
          </a:p>
          <a:p>
            <a:pPr eaLnBrk="1" hangingPunct="1"/>
            <a:r>
              <a:rPr lang="en-US" sz="2000" b="0"/>
              <a:t>In the caDSR, a data element corresponds to the combination of a semantically annotated class attribute. </a:t>
            </a:r>
          </a:p>
        </p:txBody>
      </p:sp>
      <p:graphicFrame>
        <p:nvGraphicFramePr>
          <p:cNvPr id="2334724" name="Group 4"/>
          <p:cNvGraphicFramePr>
            <a:graphicFrameLocks noGrp="1"/>
          </p:cNvGraphicFramePr>
          <p:nvPr/>
        </p:nvGraphicFramePr>
        <p:xfrm>
          <a:off x="1143000" y="3733800"/>
          <a:ext cx="5867400" cy="2286000"/>
        </p:xfrm>
        <a:graphic>
          <a:graphicData uri="http://schemas.openxmlformats.org/drawingml/2006/table">
            <a:tbl>
              <a:tblPr/>
              <a:tblGrid>
                <a:gridCol w="3149600"/>
                <a:gridCol w="2717800"/>
              </a:tblGrid>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0" i="1" u="none" strike="noStrike" cap="none" normalizeH="0" baseline="0">
                          <a:ln>
                            <a:noFill/>
                          </a:ln>
                          <a:solidFill>
                            <a:schemeClr val="tx1"/>
                          </a:solidFill>
                          <a:effectLst/>
                          <a:latin typeface="Arial" pitchFamily="-65" charset="0"/>
                        </a:rPr>
                        <a:t>UML 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0" i="1" u="none" strike="noStrike" cap="none" normalizeH="0" baseline="0">
                          <a:ln>
                            <a:noFill/>
                          </a:ln>
                          <a:solidFill>
                            <a:srgbClr val="0000FF"/>
                          </a:solidFill>
                          <a:effectLst/>
                          <a:latin typeface="Arial" pitchFamily="-65" charset="0"/>
                        </a:rPr>
                        <a:t>caDSR Data Element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Object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Attribute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Property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Datatype (of the attribute)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Value Domain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6645" name="AutoShape 21"/>
          <p:cNvSpPr>
            <a:spLocks/>
          </p:cNvSpPr>
          <p:nvPr/>
        </p:nvSpPr>
        <p:spPr bwMode="auto">
          <a:xfrm>
            <a:off x="7086600" y="4343400"/>
            <a:ext cx="76200" cy="1066800"/>
          </a:xfrm>
          <a:prstGeom prst="rightBrace">
            <a:avLst>
              <a:gd name="adj1" fmla="val 116667"/>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6" name="AutoShape 22"/>
          <p:cNvSpPr>
            <a:spLocks/>
          </p:cNvSpPr>
          <p:nvPr/>
        </p:nvSpPr>
        <p:spPr bwMode="auto">
          <a:xfrm>
            <a:off x="7086600" y="5486400"/>
            <a:ext cx="76200" cy="457200"/>
          </a:xfrm>
          <a:prstGeom prst="rightBrace">
            <a:avLst>
              <a:gd name="adj1" fmla="val 50000"/>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7" name="Text Box 23"/>
          <p:cNvSpPr txBox="1">
            <a:spLocks noChangeArrowheads="1"/>
          </p:cNvSpPr>
          <p:nvPr/>
        </p:nvSpPr>
        <p:spPr bwMode="auto">
          <a:xfrm>
            <a:off x="7251700" y="4572000"/>
            <a:ext cx="13589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data element</a:t>
            </a:r>
          </a:p>
          <a:p>
            <a:pPr algn="l">
              <a:spcBef>
                <a:spcPct val="0"/>
              </a:spcBef>
            </a:pPr>
            <a:r>
              <a:rPr lang="en-US" b="0" i="1">
                <a:solidFill>
                  <a:srgbClr val="0000FF"/>
                </a:solidFill>
                <a:latin typeface="Times New Roman" pitchFamily="-65" charset="0"/>
              </a:rPr>
              <a:t>concept</a:t>
            </a:r>
          </a:p>
        </p:txBody>
      </p:sp>
      <p:sp>
        <p:nvSpPr>
          <p:cNvPr id="666648" name="Text Box 24"/>
          <p:cNvSpPr txBox="1">
            <a:spLocks noChangeArrowheads="1"/>
          </p:cNvSpPr>
          <p:nvPr/>
        </p:nvSpPr>
        <p:spPr bwMode="auto">
          <a:xfrm>
            <a:off x="7239000" y="5454650"/>
            <a:ext cx="15748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representation </a:t>
            </a:r>
          </a:p>
          <a:p>
            <a:pPr algn="l">
              <a:spcBef>
                <a:spcPct val="0"/>
              </a:spcBef>
            </a:pPr>
            <a:r>
              <a:rPr lang="en-US" b="0" i="1">
                <a:solidFill>
                  <a:srgbClr val="0000FF"/>
                </a:solidFill>
                <a:latin typeface="Times New Roman" pitchFamily="-65" charset="0"/>
              </a:rPr>
              <a:t>term</a:t>
            </a:r>
          </a:p>
        </p:txBody>
      </p:sp>
      <p:sp>
        <p:nvSpPr>
          <p:cNvPr id="666649" name="Rectangle 25"/>
          <p:cNvSpPr>
            <a:spLocks noChangeArrowheads="1"/>
          </p:cNvSpPr>
          <p:nvPr/>
        </p:nvSpPr>
        <p:spPr bwMode="auto">
          <a:xfrm>
            <a:off x="3276600" y="6172200"/>
            <a:ext cx="5238750" cy="366713"/>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b="0"/>
              <a:t>ISO/IEC 11179 compliant Data Element Concepts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8674"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8675" name="Rectangle 3"/>
          <p:cNvSpPr>
            <a:spLocks noChangeArrowheads="1"/>
          </p:cNvSpPr>
          <p:nvPr/>
        </p:nvSpPr>
        <p:spPr bwMode="auto">
          <a:xfrm>
            <a:off x="1295400" y="1792288"/>
            <a:ext cx="2514600" cy="2244725"/>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6" name="Rectangle 4"/>
          <p:cNvSpPr>
            <a:spLocks noChangeArrowheads="1"/>
          </p:cNvSpPr>
          <p:nvPr/>
        </p:nvSpPr>
        <p:spPr bwMode="auto">
          <a:xfrm>
            <a:off x="1905000" y="1828800"/>
            <a:ext cx="684213" cy="334963"/>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Gene</a:t>
            </a:r>
            <a:endParaRPr lang="en-US" sz="1000" b="0"/>
          </a:p>
        </p:txBody>
      </p:sp>
      <p:sp>
        <p:nvSpPr>
          <p:cNvPr id="668677" name="Rectangle 5"/>
          <p:cNvSpPr>
            <a:spLocks noChangeArrowheads="1"/>
          </p:cNvSpPr>
          <p:nvPr/>
        </p:nvSpPr>
        <p:spPr bwMode="auto">
          <a:xfrm>
            <a:off x="1295400" y="2233613"/>
            <a:ext cx="2514600" cy="1803400"/>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8" name="Rectangle 6"/>
          <p:cNvSpPr>
            <a:spLocks noChangeArrowheads="1"/>
          </p:cNvSpPr>
          <p:nvPr/>
        </p:nvSpPr>
        <p:spPr bwMode="auto">
          <a:xfrm>
            <a:off x="1295400" y="3744913"/>
            <a:ext cx="2514600" cy="293687"/>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9" name="Rectangle 7"/>
          <p:cNvSpPr>
            <a:spLocks noChangeArrowheads="1"/>
          </p:cNvSpPr>
          <p:nvPr/>
        </p:nvSpPr>
        <p:spPr bwMode="auto">
          <a:xfrm>
            <a:off x="1357313" y="2438400"/>
            <a:ext cx="1592262" cy="304800"/>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000" b="0">
                <a:solidFill>
                  <a:srgbClr val="000000"/>
                </a:solidFill>
              </a:rPr>
              <a:t>- name: String</a:t>
            </a:r>
            <a:endParaRPr lang="en-US" sz="1000" b="0"/>
          </a:p>
        </p:txBody>
      </p:sp>
      <p:sp>
        <p:nvSpPr>
          <p:cNvPr id="668680" name="Rectangle 8"/>
          <p:cNvSpPr>
            <a:spLocks noChangeArrowheads="1"/>
          </p:cNvSpPr>
          <p:nvPr/>
        </p:nvSpPr>
        <p:spPr bwMode="auto">
          <a:xfrm>
            <a:off x="4876800" y="1752600"/>
            <a:ext cx="3352800" cy="4191000"/>
          </a:xfrm>
          <a:prstGeom prst="rect">
            <a:avLst/>
          </a:prstGeom>
          <a:solidFill>
            <a:srgbClr val="CCECFF"/>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1" name="Rectangle 9"/>
          <p:cNvSpPr>
            <a:spLocks noChangeArrowheads="1"/>
          </p:cNvSpPr>
          <p:nvPr/>
        </p:nvSpPr>
        <p:spPr bwMode="auto">
          <a:xfrm>
            <a:off x="5029200" y="1828800"/>
            <a:ext cx="0" cy="1222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endParaRPr lang="en-US" sz="800" b="0"/>
          </a:p>
        </p:txBody>
      </p:sp>
      <p:sp>
        <p:nvSpPr>
          <p:cNvPr id="668682" name="Rectangle 10"/>
          <p:cNvSpPr>
            <a:spLocks noChangeArrowheads="1"/>
          </p:cNvSpPr>
          <p:nvPr/>
        </p:nvSpPr>
        <p:spPr bwMode="auto">
          <a:xfrm>
            <a:off x="5029200" y="2616200"/>
            <a:ext cx="2971800" cy="1803400"/>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3" name="Rectangle 11"/>
          <p:cNvSpPr>
            <a:spLocks noChangeArrowheads="1"/>
          </p:cNvSpPr>
          <p:nvPr/>
        </p:nvSpPr>
        <p:spPr bwMode="auto">
          <a:xfrm>
            <a:off x="5029200" y="4648200"/>
            <a:ext cx="2971800" cy="1143000"/>
          </a:xfrm>
          <a:prstGeom prst="rect">
            <a:avLst/>
          </a:prstGeom>
          <a:solidFill>
            <a:srgbClr val="FFCCCC"/>
          </a:solidFill>
          <a:ln w="0">
            <a:solidFill>
              <a:srgbClr val="0000FF"/>
            </a:solidFill>
            <a:miter lim="800000"/>
            <a:headEnd/>
            <a:tailEnd/>
          </a:ln>
        </p:spPr>
        <p:txBody>
          <a:bodyPr>
            <a:prstTxWarp prst="textNoShape">
              <a:avLst/>
            </a:prstTxWarp>
          </a:bodyPr>
          <a:lstStyle/>
          <a:p>
            <a:pPr algn="l">
              <a:spcBef>
                <a:spcPct val="50000"/>
              </a:spcBef>
            </a:pPr>
            <a:endParaRPr lang="en-US" b="0"/>
          </a:p>
        </p:txBody>
      </p:sp>
      <p:sp>
        <p:nvSpPr>
          <p:cNvPr id="668684" name="Rectangle 12"/>
          <p:cNvSpPr>
            <a:spLocks noChangeArrowheads="1"/>
          </p:cNvSpPr>
          <p:nvPr/>
        </p:nvSpPr>
        <p:spPr bwMode="auto">
          <a:xfrm>
            <a:off x="5740400" y="4724400"/>
            <a:ext cx="1574800" cy="2746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solidFill>
                  <a:srgbClr val="000000"/>
                </a:solidFill>
              </a:rPr>
              <a:t>java.lang.String</a:t>
            </a:r>
            <a:endParaRPr lang="en-US" b="0"/>
          </a:p>
        </p:txBody>
      </p:sp>
      <p:sp>
        <p:nvSpPr>
          <p:cNvPr id="668685" name="Rectangle 13"/>
          <p:cNvSpPr>
            <a:spLocks noChangeArrowheads="1"/>
          </p:cNvSpPr>
          <p:nvPr/>
        </p:nvSpPr>
        <p:spPr bwMode="auto">
          <a:xfrm>
            <a:off x="5181600" y="37338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6" name="Rectangle 14"/>
          <p:cNvSpPr>
            <a:spLocks noChangeArrowheads="1"/>
          </p:cNvSpPr>
          <p:nvPr/>
        </p:nvSpPr>
        <p:spPr bwMode="auto">
          <a:xfrm>
            <a:off x="6096000" y="3810000"/>
            <a:ext cx="54133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Name</a:t>
            </a:r>
            <a:endParaRPr lang="en-US" sz="1600" b="0"/>
          </a:p>
        </p:txBody>
      </p:sp>
      <p:sp>
        <p:nvSpPr>
          <p:cNvPr id="668687" name="Rectangle 15"/>
          <p:cNvSpPr>
            <a:spLocks noChangeArrowheads="1"/>
          </p:cNvSpPr>
          <p:nvPr/>
        </p:nvSpPr>
        <p:spPr bwMode="auto">
          <a:xfrm>
            <a:off x="5181600" y="30480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8" name="Rectangle 16"/>
          <p:cNvSpPr>
            <a:spLocks noChangeArrowheads="1"/>
          </p:cNvSpPr>
          <p:nvPr/>
        </p:nvSpPr>
        <p:spPr bwMode="auto">
          <a:xfrm>
            <a:off x="6019800" y="32004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Gene</a:t>
            </a:r>
            <a:endParaRPr lang="en-US" sz="1600" b="0"/>
          </a:p>
        </p:txBody>
      </p:sp>
      <p:sp>
        <p:nvSpPr>
          <p:cNvPr id="668689" name="Rectangle 17"/>
          <p:cNvSpPr>
            <a:spLocks noChangeArrowheads="1"/>
          </p:cNvSpPr>
          <p:nvPr/>
        </p:nvSpPr>
        <p:spPr bwMode="auto">
          <a:xfrm>
            <a:off x="5181600" y="51054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90" name="Rectangle 18"/>
          <p:cNvSpPr>
            <a:spLocks noChangeArrowheads="1"/>
          </p:cNvSpPr>
          <p:nvPr/>
        </p:nvSpPr>
        <p:spPr bwMode="auto">
          <a:xfrm>
            <a:off x="6248400" y="53340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string</a:t>
            </a:r>
            <a:endParaRPr lang="en-US" sz="1600" b="0"/>
          </a:p>
        </p:txBody>
      </p:sp>
      <p:cxnSp>
        <p:nvCxnSpPr>
          <p:cNvPr id="668691" name="AutoShape 19"/>
          <p:cNvCxnSpPr>
            <a:cxnSpLocks noChangeShapeType="1"/>
            <a:stCxn id="668676" idx="3"/>
            <a:endCxn id="668688" idx="1"/>
          </p:cNvCxnSpPr>
          <p:nvPr/>
        </p:nvCxnSpPr>
        <p:spPr bwMode="auto">
          <a:xfrm>
            <a:off x="2589213" y="1997075"/>
            <a:ext cx="3430587" cy="1325563"/>
          </a:xfrm>
          <a:prstGeom prst="bentConnector3">
            <a:avLst>
              <a:gd name="adj1" fmla="val 49977"/>
            </a:avLst>
          </a:prstGeom>
          <a:noFill/>
          <a:ln w="28575">
            <a:solidFill>
              <a:srgbClr val="CC6600"/>
            </a:solidFill>
            <a:miter lim="800000"/>
            <a:headEnd/>
            <a:tailEnd type="triangle" w="med" len="med"/>
          </a:ln>
        </p:spPr>
      </p:cxnSp>
      <p:cxnSp>
        <p:nvCxnSpPr>
          <p:cNvPr id="668692" name="AutoShape 20"/>
          <p:cNvCxnSpPr>
            <a:cxnSpLocks noChangeShapeType="1"/>
            <a:stCxn id="668679" idx="2"/>
            <a:endCxn id="668686" idx="1"/>
          </p:cNvCxnSpPr>
          <p:nvPr/>
        </p:nvCxnSpPr>
        <p:spPr bwMode="auto">
          <a:xfrm rot="16200000" flipH="1">
            <a:off x="3530600" y="1366838"/>
            <a:ext cx="1189038" cy="3941762"/>
          </a:xfrm>
          <a:prstGeom prst="bentConnector2">
            <a:avLst/>
          </a:prstGeom>
          <a:noFill/>
          <a:ln w="28575">
            <a:solidFill>
              <a:srgbClr val="CC6600"/>
            </a:solidFill>
            <a:miter lim="800000"/>
            <a:headEnd/>
            <a:tailEnd type="triangle" w="med" len="med"/>
          </a:ln>
        </p:spPr>
      </p:cxnSp>
      <p:cxnSp>
        <p:nvCxnSpPr>
          <p:cNvPr id="668693" name="AutoShape 21"/>
          <p:cNvCxnSpPr>
            <a:cxnSpLocks noChangeShapeType="1"/>
            <a:stCxn id="668679" idx="3"/>
          </p:cNvCxnSpPr>
          <p:nvPr/>
        </p:nvCxnSpPr>
        <p:spPr bwMode="auto">
          <a:xfrm>
            <a:off x="2949575" y="2590800"/>
            <a:ext cx="3092450" cy="2865438"/>
          </a:xfrm>
          <a:prstGeom prst="bentConnector3">
            <a:avLst>
              <a:gd name="adj1" fmla="val 49949"/>
            </a:avLst>
          </a:prstGeom>
          <a:noFill/>
          <a:ln w="28575">
            <a:solidFill>
              <a:srgbClr val="800080"/>
            </a:solidFill>
            <a:miter lim="800000"/>
            <a:headEnd/>
            <a:tailEnd type="triangle" w="med" len="med"/>
          </a:ln>
        </p:spPr>
      </p:cxnSp>
      <p:sp>
        <p:nvSpPr>
          <p:cNvPr id="668694" name="Rectangle 22"/>
          <p:cNvSpPr>
            <a:spLocks noChangeArrowheads="1"/>
          </p:cNvSpPr>
          <p:nvPr/>
        </p:nvSpPr>
        <p:spPr bwMode="auto">
          <a:xfrm>
            <a:off x="1833563" y="1341438"/>
            <a:ext cx="1366837" cy="334962"/>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UML Class</a:t>
            </a:r>
            <a:endParaRPr lang="en-US" sz="1000" b="0"/>
          </a:p>
        </p:txBody>
      </p:sp>
      <p:sp>
        <p:nvSpPr>
          <p:cNvPr id="668695" name="Rectangle 23"/>
          <p:cNvSpPr>
            <a:spLocks noChangeArrowheads="1"/>
          </p:cNvSpPr>
          <p:nvPr/>
        </p:nvSpPr>
        <p:spPr bwMode="auto">
          <a:xfrm>
            <a:off x="5268913" y="1295400"/>
            <a:ext cx="2655887" cy="334963"/>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caDSR Data Element</a:t>
            </a:r>
            <a:endParaRPr lang="en-US" sz="1000" b="0"/>
          </a:p>
        </p:txBody>
      </p:sp>
      <p:pic>
        <p:nvPicPr>
          <p:cNvPr id="668696" name="Picture 24"/>
          <p:cNvPicPr>
            <a:picLocks noChangeAspect="1" noChangeArrowheads="1"/>
          </p:cNvPicPr>
          <p:nvPr/>
        </p:nvPicPr>
        <p:blipFill>
          <a:blip r:embed="rId3"/>
          <a:srcRect r="56958"/>
          <a:stretch>
            <a:fillRect/>
          </a:stretch>
        </p:blipFill>
        <p:spPr bwMode="auto">
          <a:xfrm>
            <a:off x="7315200" y="3124200"/>
            <a:ext cx="457200" cy="404813"/>
          </a:xfrm>
          <a:prstGeom prst="rect">
            <a:avLst/>
          </a:prstGeom>
          <a:noFill/>
          <a:ln w="9525">
            <a:noFill/>
            <a:miter lim="800000"/>
            <a:headEnd/>
            <a:tailEnd/>
          </a:ln>
        </p:spPr>
      </p:pic>
      <p:pic>
        <p:nvPicPr>
          <p:cNvPr id="668697" name="Picture 25"/>
          <p:cNvPicPr>
            <a:picLocks noChangeAspect="1" noChangeArrowheads="1"/>
          </p:cNvPicPr>
          <p:nvPr/>
        </p:nvPicPr>
        <p:blipFill>
          <a:blip r:embed="rId3"/>
          <a:srcRect r="56958"/>
          <a:stretch>
            <a:fillRect/>
          </a:stretch>
        </p:blipFill>
        <p:spPr bwMode="auto">
          <a:xfrm>
            <a:off x="7315200" y="3810000"/>
            <a:ext cx="457200" cy="404813"/>
          </a:xfrm>
          <a:prstGeom prst="rect">
            <a:avLst/>
          </a:prstGeom>
          <a:noFill/>
          <a:ln w="9525">
            <a:noFill/>
            <a:miter lim="800000"/>
            <a:headEnd/>
            <a:tailEnd/>
          </a:ln>
        </p:spPr>
      </p:pic>
      <p:pic>
        <p:nvPicPr>
          <p:cNvPr id="668698" name="Picture 26"/>
          <p:cNvPicPr>
            <a:picLocks noChangeAspect="1" noChangeArrowheads="1"/>
          </p:cNvPicPr>
          <p:nvPr/>
        </p:nvPicPr>
        <p:blipFill>
          <a:blip r:embed="rId3"/>
          <a:srcRect r="56958"/>
          <a:stretch>
            <a:fillRect/>
          </a:stretch>
        </p:blipFill>
        <p:spPr bwMode="auto">
          <a:xfrm>
            <a:off x="7315200" y="5181600"/>
            <a:ext cx="457200" cy="404813"/>
          </a:xfrm>
          <a:prstGeom prst="rect">
            <a:avLst/>
          </a:prstGeom>
          <a:noFill/>
          <a:ln w="9525">
            <a:noFill/>
            <a:miter lim="800000"/>
            <a:headEnd/>
            <a:tailEnd/>
          </a:ln>
        </p:spPr>
      </p:pic>
      <p:sp>
        <p:nvSpPr>
          <p:cNvPr id="668699" name="Rectangle 27"/>
          <p:cNvSpPr>
            <a:spLocks noChangeArrowheads="1"/>
          </p:cNvSpPr>
          <p:nvPr/>
        </p:nvSpPr>
        <p:spPr bwMode="auto">
          <a:xfrm>
            <a:off x="4895850" y="1951038"/>
            <a:ext cx="30861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a:t>Gene Name java.lang.String </a:t>
            </a:r>
          </a:p>
        </p:txBody>
      </p:sp>
      <p:sp>
        <p:nvSpPr>
          <p:cNvPr id="668700" name="Rectangle 28"/>
          <p:cNvSpPr>
            <a:spLocks noChangeArrowheads="1"/>
          </p:cNvSpPr>
          <p:nvPr/>
        </p:nvSpPr>
        <p:spPr bwMode="auto">
          <a:xfrm>
            <a:off x="5699125" y="2697163"/>
            <a:ext cx="12954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t>Gene Name</a:t>
            </a:r>
            <a:r>
              <a:rPr lang="en-US"/>
              <a:t> </a:t>
            </a:r>
          </a:p>
        </p:txBody>
      </p:sp>
      <p:sp>
        <p:nvSpPr>
          <p:cNvPr id="668701" name="Rectangle 30"/>
          <p:cNvSpPr>
            <a:spLocks noChangeArrowheads="1"/>
          </p:cNvSpPr>
          <p:nvPr/>
        </p:nvSpPr>
        <p:spPr bwMode="auto">
          <a:xfrm>
            <a:off x="4306888" y="6019800"/>
            <a:ext cx="4837112" cy="396875"/>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sz="2000"/>
              <a:t>ISO/IEC 11179 compliant Data Element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t>Discovery API Client - Methods</a:t>
            </a:r>
            <a:endParaRPr lang="en-GB"/>
          </a:p>
        </p:txBody>
      </p:sp>
      <p:sp>
        <p:nvSpPr>
          <p:cNvPr id="527363" name="Rectangle 3"/>
          <p:cNvSpPr>
            <a:spLocks noGrp="1" noChangeArrowheads="1"/>
          </p:cNvSpPr>
          <p:nvPr>
            <p:ph type="body" idx="1"/>
          </p:nvPr>
        </p:nvSpPr>
        <p:spPr>
          <a:xfrm>
            <a:off x="304800" y="1371600"/>
            <a:ext cx="8458200" cy="5257800"/>
          </a:xfrm>
        </p:spPr>
        <p:txBody>
          <a:bodyPr/>
          <a:lstStyle/>
          <a:p>
            <a:pPr>
              <a:lnSpc>
                <a:spcPct val="80000"/>
              </a:lnSpc>
            </a:pPr>
            <a:r>
              <a:rPr lang="en-US" sz="2000"/>
              <a:t>Searches based on service level metadata</a:t>
            </a:r>
          </a:p>
          <a:p>
            <a:pPr lvl="1">
              <a:lnSpc>
                <a:spcPct val="80000"/>
              </a:lnSpc>
            </a:pPr>
            <a:r>
              <a:rPr lang="en-US" sz="2000" i="1"/>
              <a:t>E.g. discoverServicesByResearchCenter </a:t>
            </a:r>
          </a:p>
          <a:p>
            <a:pPr lvl="1">
              <a:lnSpc>
                <a:spcPct val="80000"/>
              </a:lnSpc>
            </a:pPr>
            <a:endParaRPr lang="en-US" sz="2000" i="1"/>
          </a:p>
          <a:p>
            <a:pPr>
              <a:lnSpc>
                <a:spcPct val="80000"/>
              </a:lnSpc>
            </a:pPr>
            <a:r>
              <a:rPr lang="en-US" sz="2000"/>
              <a:t>Searches based on semantic annotation</a:t>
            </a:r>
            <a:r>
              <a:rPr lang="en-US" sz="2000" b="0"/>
              <a:t> </a:t>
            </a:r>
          </a:p>
          <a:p>
            <a:pPr lvl="1">
              <a:lnSpc>
                <a:spcPct val="80000"/>
              </a:lnSpc>
            </a:pPr>
            <a:r>
              <a:rPr lang="en-US" sz="2000" i="1"/>
              <a:t>E.g. discoverDataServicesByModelConceptCode</a:t>
            </a:r>
          </a:p>
          <a:p>
            <a:pPr lvl="1">
              <a:lnSpc>
                <a:spcPct val="80000"/>
              </a:lnSpc>
            </a:pPr>
            <a:endParaRPr lang="en-US" sz="2000" i="1"/>
          </a:p>
          <a:p>
            <a:pPr>
              <a:lnSpc>
                <a:spcPct val="80000"/>
              </a:lnSpc>
            </a:pPr>
            <a:r>
              <a:rPr lang="en-US" sz="2000"/>
              <a:t>Searches based on operation metadata (for analytical services)</a:t>
            </a:r>
          </a:p>
          <a:p>
            <a:pPr lvl="1">
              <a:lnSpc>
                <a:spcPct val="80000"/>
              </a:lnSpc>
            </a:pPr>
            <a:r>
              <a:rPr lang="en-US" sz="2000" i="1"/>
              <a:t>E.g. discoverServicesByOperationName</a:t>
            </a:r>
          </a:p>
          <a:p>
            <a:pPr lvl="1">
              <a:lnSpc>
                <a:spcPct val="80000"/>
              </a:lnSpc>
            </a:pPr>
            <a:endParaRPr lang="en-US" sz="2000"/>
          </a:p>
          <a:p>
            <a:pPr>
              <a:lnSpc>
                <a:spcPct val="80000"/>
              </a:lnSpc>
            </a:pPr>
            <a:r>
              <a:rPr lang="en-US" sz="2000"/>
              <a:t>Searches based on information model metadata (for data services)</a:t>
            </a:r>
          </a:p>
          <a:p>
            <a:pPr lvl="1">
              <a:lnSpc>
                <a:spcPct val="80000"/>
              </a:lnSpc>
            </a:pPr>
            <a:r>
              <a:rPr lang="en-US" sz="2000" i="1"/>
              <a:t>E.g. discoverDataServicesByExposedClass</a:t>
            </a:r>
          </a:p>
          <a:p>
            <a:pPr lvl="1">
              <a:lnSpc>
                <a:spcPct val="80000"/>
              </a:lnSpc>
              <a:buFontTx/>
              <a:buNone/>
            </a:pPr>
            <a:endParaRPr lang="en-US" sz="2000"/>
          </a:p>
          <a:p>
            <a:pPr>
              <a:lnSpc>
                <a:spcPct val="80000"/>
              </a:lnSpc>
            </a:pPr>
            <a:r>
              <a:rPr lang="en-US" sz="2000"/>
              <a:t>Searched based on XPath leveraging Service Metadata XML</a:t>
            </a:r>
          </a:p>
          <a:p>
            <a:pPr lvl="1">
              <a:lnSpc>
                <a:spcPct val="80000"/>
              </a:lnSpc>
            </a:pPr>
            <a:r>
              <a:rPr lang="en-US" sz="2000" i="1"/>
              <a:t>discoverByFilter (String xpathPredicate)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Data Model Meaning</a:t>
            </a:r>
          </a:p>
        </p:txBody>
      </p:sp>
      <p:sp>
        <p:nvSpPr>
          <p:cNvPr id="26627" name="Rectangle 3"/>
          <p:cNvSpPr>
            <a:spLocks noGrp="1" noChangeArrowheads="1"/>
          </p:cNvSpPr>
          <p:nvPr>
            <p:ph idx="1"/>
          </p:nvPr>
        </p:nvSpPr>
        <p:spPr/>
        <p:txBody>
          <a:bodyPr/>
          <a:lstStyle/>
          <a:p>
            <a:pPr>
              <a:lnSpc>
                <a:spcPct val="90000"/>
              </a:lnSpc>
            </a:pPr>
            <a:r>
              <a:rPr lang="en-US" sz="2800"/>
              <a:t>What do all those data classes and attributes actually mean, anyway?</a:t>
            </a:r>
          </a:p>
          <a:p>
            <a:pPr>
              <a:lnSpc>
                <a:spcPct val="90000"/>
              </a:lnSpc>
            </a:pPr>
            <a:r>
              <a:rPr lang="en-US" sz="2800"/>
              <a:t>Data descriptors or “semantic metadata” required</a:t>
            </a:r>
          </a:p>
          <a:p>
            <a:pPr>
              <a:lnSpc>
                <a:spcPct val="90000"/>
              </a:lnSpc>
            </a:pPr>
            <a:r>
              <a:rPr lang="en-US" sz="2800"/>
              <a:t>Computable, commonly structured, reusable units of metadata are “Common Data Elements” or CDEs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t>Discovery API Client – Discovering services using a keyword</a:t>
            </a:r>
            <a:endParaRPr lang="en-GB"/>
          </a:p>
        </p:txBody>
      </p:sp>
      <p:sp>
        <p:nvSpPr>
          <p:cNvPr id="529411" name="Rectangle 3"/>
          <p:cNvSpPr>
            <a:spLocks noGrp="1" noChangeArrowheads="1"/>
          </p:cNvSpPr>
          <p:nvPr>
            <p:ph type="body" idx="1"/>
          </p:nvPr>
        </p:nvSpPr>
        <p:spPr/>
        <p:txBody>
          <a:bodyPr/>
          <a:lstStyle/>
          <a:p>
            <a:pPr>
              <a:buFontTx/>
              <a:buNone/>
            </a:pPr>
            <a:r>
              <a:rPr lang="en-US"/>
              <a:t>//Index service on production caGrid</a:t>
            </a:r>
          </a:p>
          <a:p>
            <a:pPr>
              <a:buFontTx/>
              <a:buNone/>
            </a:pPr>
            <a:r>
              <a:rPr lang="en-US"/>
              <a:t>String serviceURL="</a:t>
            </a:r>
            <a:r>
              <a:rPr lang="en-US">
                <a:hlinkClick r:id="rId3"/>
              </a:rPr>
              <a:t>http://cagrid-index.nci.nih.gov:8080/wsrf/services/DefaultIndexService</a:t>
            </a:r>
            <a:r>
              <a:rPr lang="en-US"/>
              <a:t>";</a:t>
            </a:r>
          </a:p>
          <a:p>
            <a:pPr>
              <a:buFontTx/>
              <a:buNone/>
            </a:pPr>
            <a:endParaRPr lang="en-US"/>
          </a:p>
          <a:p>
            <a:pPr>
              <a:buFontTx/>
              <a:buNone/>
            </a:pPr>
            <a:r>
              <a:rPr lang="en-US"/>
              <a:t>// create a DiscoveryClient  instance</a:t>
            </a:r>
          </a:p>
          <a:p>
            <a:pPr>
              <a:buFontTx/>
              <a:buNone/>
            </a:pPr>
            <a:r>
              <a:rPr lang="en-US"/>
              <a:t>DiscoveryClient client = new DiscoveryClient(serviceURL);</a:t>
            </a:r>
          </a:p>
          <a:p>
            <a:pPr>
              <a:buFontTx/>
              <a:buNone/>
            </a:pPr>
            <a:endParaRPr lang="en-GB"/>
          </a:p>
          <a:p>
            <a:pPr>
              <a:buFontTx/>
              <a:buNone/>
            </a:pPr>
            <a:r>
              <a:rPr lang="en-GB"/>
              <a:t>//discover services by keyword</a:t>
            </a:r>
          </a:p>
          <a:p>
            <a:pPr>
              <a:buFontTx/>
              <a:buNone/>
            </a:pPr>
            <a:r>
              <a:rPr lang="en-GB"/>
              <a:t>EndpointReferenceType[] endPointReferenceArr = client.</a:t>
            </a:r>
            <a:r>
              <a:rPr lang="en-GB">
                <a:solidFill>
                  <a:srgbClr val="FF3300"/>
                </a:solidFill>
              </a:rPr>
              <a:t>discoverServicesBySearchString(“Protein”)</a:t>
            </a:r>
            <a:r>
              <a:rPr lang="en-GB"/>
              <a:t>;</a:t>
            </a:r>
          </a:p>
          <a:p>
            <a:pPr>
              <a:buFontTx/>
              <a:buNone/>
            </a:pPr>
            <a:endParaRPr lang="en-GB"/>
          </a:p>
          <a:p>
            <a:pPr>
              <a:buFontTx/>
              <a:buNone/>
            </a:pPr>
            <a:r>
              <a:rPr lang="en-GB"/>
              <a:t>//list URLs for returned services</a:t>
            </a:r>
          </a:p>
          <a:p>
            <a:pPr>
              <a:buFontTx/>
              <a:buNone/>
            </a:pPr>
            <a:r>
              <a:rPr lang="en-GB"/>
              <a:t>for (int i=0; i &lt; endPointReferenceArr.length; i++){</a:t>
            </a:r>
          </a:p>
          <a:p>
            <a:pPr lvl="1">
              <a:buFontTx/>
              <a:buNone/>
            </a:pPr>
            <a:r>
              <a:rPr lang="en-GB" b="1"/>
              <a:t>System.out.println("Address: "+</a:t>
            </a:r>
            <a:r>
              <a:rPr lang="en-GB" b="1">
                <a:solidFill>
                  <a:srgbClr val="FF3300"/>
                </a:solidFill>
              </a:rPr>
              <a:t>endPointReferenceArr[i].getAddress()</a:t>
            </a:r>
            <a:r>
              <a:rPr lang="en-GB" b="1"/>
              <a:t>);</a:t>
            </a:r>
          </a:p>
          <a:p>
            <a:pPr lvl="1">
              <a:buFontTx/>
              <a:buNone/>
            </a:pPr>
            <a:r>
              <a:rPr lang="en-GB" b="1"/>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t>Discovery API Client – Discovering services using a keyword</a:t>
            </a:r>
            <a:endParaRPr lang="en-GB"/>
          </a:p>
        </p:txBody>
      </p:sp>
      <p:sp>
        <p:nvSpPr>
          <p:cNvPr id="531459" name="Rectangle 3"/>
          <p:cNvSpPr>
            <a:spLocks noGrp="1" noChangeArrowheads="1"/>
          </p:cNvSpPr>
          <p:nvPr>
            <p:ph type="body" idx="1"/>
          </p:nvPr>
        </p:nvSpPr>
        <p:spPr/>
        <p:txBody>
          <a:bodyPr/>
          <a:lstStyle/>
          <a:p>
            <a:pPr>
              <a:buFontTx/>
              <a:buNone/>
            </a:pPr>
            <a:r>
              <a:rPr lang="en-GB"/>
              <a:t>Result:</a:t>
            </a:r>
          </a:p>
        </p:txBody>
      </p:sp>
      <p:pic>
        <p:nvPicPr>
          <p:cNvPr id="531460" name="Picture 4"/>
          <p:cNvPicPr>
            <a:picLocks noChangeAspect="1" noChangeArrowheads="1"/>
          </p:cNvPicPr>
          <p:nvPr/>
        </p:nvPicPr>
        <p:blipFill>
          <a:blip r:embed="rId3"/>
          <a:srcRect/>
          <a:stretch>
            <a:fillRect/>
          </a:stretch>
        </p:blipFill>
        <p:spPr bwMode="auto">
          <a:xfrm>
            <a:off x="1447800" y="1409700"/>
            <a:ext cx="6362700" cy="4914900"/>
          </a:xfrm>
          <a:prstGeom prst="rect">
            <a:avLst/>
          </a:prstGeom>
          <a:noFill/>
          <a:ln w="9525">
            <a:noFill/>
            <a:miter lim="800000"/>
            <a:headEnd/>
            <a:tailEnd/>
          </a:ln>
          <a:effectLst/>
        </p:spPr>
      </p:pic>
      <p:sp>
        <p:nvSpPr>
          <p:cNvPr id="531461" name="Oval 5"/>
          <p:cNvSpPr>
            <a:spLocks noChangeArrowheads="1"/>
          </p:cNvSpPr>
          <p:nvPr/>
        </p:nvSpPr>
        <p:spPr bwMode="auto">
          <a:xfrm>
            <a:off x="1524000" y="3657600"/>
            <a:ext cx="6019800" cy="1371600"/>
          </a:xfrm>
          <a:prstGeom prst="ellipse">
            <a:avLst/>
          </a:prstGeom>
          <a:noFill/>
          <a:ln w="5715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Metadata API - MetadataUtils</a:t>
            </a:r>
          </a:p>
        </p:txBody>
      </p:sp>
      <p:sp>
        <p:nvSpPr>
          <p:cNvPr id="533507" name="Rectangle 3"/>
          <p:cNvSpPr>
            <a:spLocks noGrp="1" noChangeArrowheads="1"/>
          </p:cNvSpPr>
          <p:nvPr>
            <p:ph type="body" idx="1"/>
          </p:nvPr>
        </p:nvSpPr>
        <p:spPr/>
        <p:txBody>
          <a:bodyPr/>
          <a:lstStyle/>
          <a:p>
            <a:r>
              <a:rPr lang="en-US" sz="2400"/>
              <a:t>Used to access and manipulate instances of service metadata </a:t>
            </a:r>
          </a:p>
          <a:p>
            <a:pPr>
              <a:buFontTx/>
              <a:buNone/>
            </a:pPr>
            <a:endParaRPr lang="en-US" sz="2400"/>
          </a:p>
          <a:p>
            <a:r>
              <a:rPr lang="en-US" sz="2400"/>
              <a:t>Complements the Discovery API;</a:t>
            </a:r>
          </a:p>
          <a:p>
            <a:pPr lvl="1"/>
            <a:r>
              <a:rPr lang="en-US" sz="2400"/>
              <a:t>Once a service is discovered MetadataUtils’s methods can be used to access and inspect the full metadata for the service</a:t>
            </a:r>
            <a:endParaRPr lang="en-GB" sz="240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GB"/>
              <a:t>Metadata API – MetadataUtils Methods</a:t>
            </a:r>
          </a:p>
        </p:txBody>
      </p:sp>
      <p:sp>
        <p:nvSpPr>
          <p:cNvPr id="535555" name="Rectangle 3"/>
          <p:cNvSpPr>
            <a:spLocks noGrp="1" noChangeArrowheads="1"/>
          </p:cNvSpPr>
          <p:nvPr>
            <p:ph type="body" idx="1"/>
          </p:nvPr>
        </p:nvSpPr>
        <p:spPr/>
        <p:txBody>
          <a:bodyPr/>
          <a:lstStyle/>
          <a:p>
            <a:r>
              <a:rPr lang="en-US" sz="2000"/>
              <a:t>Retrieves the service metadata or domain model from the specified service.</a:t>
            </a:r>
            <a:endParaRPr lang="en-US" sz="2000" i="1"/>
          </a:p>
          <a:p>
            <a:pPr lvl="1"/>
            <a:r>
              <a:rPr lang="en-US" sz="2000" i="1"/>
              <a:t>getServiceMetadata </a:t>
            </a:r>
          </a:p>
          <a:p>
            <a:pPr lvl="1"/>
            <a:endParaRPr lang="en-US" sz="2000" i="1"/>
          </a:p>
          <a:p>
            <a:r>
              <a:rPr lang="en-US" sz="2000"/>
              <a:t>Writes/reads the XML representation of the service metadata to/from the specified writer/reader:</a:t>
            </a:r>
            <a:endParaRPr lang="en-US" sz="2000" i="1"/>
          </a:p>
          <a:p>
            <a:pPr lvl="1"/>
            <a:r>
              <a:rPr lang="en-US" sz="2000" i="1"/>
              <a:t>serializeServiceMetadata</a:t>
            </a:r>
          </a:p>
          <a:p>
            <a:pPr lvl="1"/>
            <a:r>
              <a:rPr lang="en-US" sz="2000" i="1"/>
              <a:t>deserializeServiceMetadata </a:t>
            </a:r>
          </a:p>
          <a:p>
            <a:pPr lvl="1"/>
            <a:endParaRPr lang="en-US" sz="2000" i="1"/>
          </a:p>
          <a:p>
            <a:r>
              <a:rPr lang="en-US" sz="2000"/>
              <a:t>Writes/reads the XML representation of the domain model to/from the specified writer/reader:</a:t>
            </a:r>
            <a:endParaRPr lang="en-US" sz="2000" i="1"/>
          </a:p>
          <a:p>
            <a:pPr lvl="1"/>
            <a:r>
              <a:rPr lang="en-US" sz="2000" i="1"/>
              <a:t>serializeDomainModel </a:t>
            </a:r>
          </a:p>
          <a:p>
            <a:pPr lvl="1"/>
            <a:r>
              <a:rPr lang="en-US" sz="2000" i="1"/>
              <a:t>deserializeDomainModel</a:t>
            </a:r>
          </a:p>
          <a:p>
            <a:endParaRPr lang="en-GB" sz="200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t>Metadata API – MetadataUtils - Example</a:t>
            </a:r>
          </a:p>
        </p:txBody>
      </p:sp>
      <p:sp>
        <p:nvSpPr>
          <p:cNvPr id="537603" name="Rectangle 3"/>
          <p:cNvSpPr>
            <a:spLocks noGrp="1" noChangeArrowheads="1"/>
          </p:cNvSpPr>
          <p:nvPr>
            <p:ph type="body" idx="1"/>
          </p:nvPr>
        </p:nvSpPr>
        <p:spPr>
          <a:xfrm>
            <a:off x="304800" y="1371600"/>
            <a:ext cx="8458200" cy="5334000"/>
          </a:xfrm>
        </p:spPr>
        <p:txBody>
          <a:bodyPr/>
          <a:lstStyle/>
          <a:p>
            <a:pPr>
              <a:lnSpc>
                <a:spcPct val="90000"/>
              </a:lnSpc>
              <a:buFontTx/>
              <a:buNone/>
            </a:pPr>
            <a:r>
              <a:rPr lang="en-GB" sz="1400"/>
              <a:t>//discover services by concept code used to annotate the model such as C17021 (Protein) </a:t>
            </a:r>
          </a:p>
          <a:p>
            <a:pPr>
              <a:lnSpc>
                <a:spcPct val="90000"/>
              </a:lnSpc>
              <a:buFontTx/>
              <a:buNone/>
            </a:pPr>
            <a:r>
              <a:rPr lang="en-GB" sz="1400"/>
              <a:t>EndpointReferenceType[] endPointReferenceArr = client.</a:t>
            </a:r>
            <a:r>
              <a:rPr lang="en-GB" sz="1400">
                <a:solidFill>
                  <a:srgbClr val="FF3300"/>
                </a:solidFill>
              </a:rPr>
              <a:t>discoverServicesByModelConceptCode(“C17021”)</a:t>
            </a:r>
            <a:r>
              <a:rPr lang="en-GB" sz="1400"/>
              <a:t>;</a:t>
            </a:r>
          </a:p>
          <a:p>
            <a:pPr>
              <a:lnSpc>
                <a:spcPct val="90000"/>
              </a:lnSpc>
              <a:buFontTx/>
              <a:buNone/>
            </a:pPr>
            <a:endParaRPr lang="en-GB" sz="1400"/>
          </a:p>
          <a:p>
            <a:pPr>
              <a:lnSpc>
                <a:spcPct val="90000"/>
              </a:lnSpc>
              <a:buFontTx/>
              <a:buNone/>
            </a:pPr>
            <a:r>
              <a:rPr lang="en-GB" sz="1400"/>
              <a:t>for (int i=0; i &lt; endPointReferenceArr.length; i++){</a:t>
            </a:r>
          </a:p>
          <a:p>
            <a:pPr>
              <a:lnSpc>
                <a:spcPct val="90000"/>
              </a:lnSpc>
              <a:buFontTx/>
              <a:buNone/>
            </a:pPr>
            <a:r>
              <a:rPr lang="en-GB" sz="1400"/>
              <a:t>	 //retrieve service metadata for the service</a:t>
            </a:r>
          </a:p>
          <a:p>
            <a:pPr lvl="1">
              <a:lnSpc>
                <a:spcPct val="90000"/>
              </a:lnSpc>
              <a:buFontTx/>
              <a:buNone/>
            </a:pPr>
            <a:r>
              <a:rPr lang="en-GB" sz="1400" b="1">
                <a:solidFill>
                  <a:srgbClr val="FF3300"/>
                </a:solidFill>
              </a:rPr>
              <a:t>ServiceMetadata</a:t>
            </a:r>
            <a:r>
              <a:rPr lang="en-GB" sz="1400" b="1"/>
              <a:t> serviceMetadata=</a:t>
            </a:r>
            <a:r>
              <a:rPr lang="en-GB" sz="1400" b="1">
                <a:solidFill>
                  <a:srgbClr val="FF3300"/>
                </a:solidFill>
              </a:rPr>
              <a:t>MetadataUtils.getServiceMetadata(endPointReferenceArr[i]);</a:t>
            </a:r>
          </a:p>
          <a:p>
            <a:pPr lvl="1">
              <a:lnSpc>
                <a:spcPct val="90000"/>
              </a:lnSpc>
              <a:buFontTx/>
              <a:buNone/>
            </a:pPr>
            <a:endParaRPr lang="en-GB" sz="1400" b="1"/>
          </a:p>
          <a:p>
            <a:pPr lvl="1">
              <a:lnSpc>
                <a:spcPct val="90000"/>
              </a:lnSpc>
              <a:buFontTx/>
              <a:buNone/>
            </a:pPr>
            <a:r>
              <a:rPr lang="en-GB" sz="1400" b="1"/>
              <a:t>//print host center information</a:t>
            </a:r>
          </a:p>
          <a:p>
            <a:pPr lvl="1">
              <a:lnSpc>
                <a:spcPct val="90000"/>
              </a:lnSpc>
              <a:buFontTx/>
              <a:buNone/>
            </a:pPr>
            <a:r>
              <a:rPr lang="en-GB" sz="1400" b="1"/>
              <a:t>System.out.println("Hosting Center: "+</a:t>
            </a:r>
            <a:r>
              <a:rPr lang="en-GB" sz="1400" b="1">
                <a:solidFill>
                  <a:srgbClr val="FF3300"/>
                </a:solidFill>
              </a:rPr>
              <a:t>serviceMetadata.getHostingResearchCenter().getResearchCenter().getDisplayName()</a:t>
            </a:r>
            <a:r>
              <a:rPr lang="en-GB" sz="1400" b="1"/>
              <a:t>);</a:t>
            </a:r>
          </a:p>
          <a:p>
            <a:pPr>
              <a:lnSpc>
                <a:spcPct val="90000"/>
              </a:lnSpc>
              <a:buFontTx/>
              <a:buNone/>
            </a:pPr>
            <a:r>
              <a:rPr lang="en-GB" sz="1400"/>
              <a:t>	</a:t>
            </a:r>
          </a:p>
          <a:p>
            <a:pPr>
              <a:lnSpc>
                <a:spcPct val="90000"/>
              </a:lnSpc>
              <a:buFontTx/>
              <a:buNone/>
            </a:pPr>
            <a:r>
              <a:rPr lang="en-GB" sz="1400"/>
              <a:t>	//retrieve domain model for the service</a:t>
            </a:r>
          </a:p>
          <a:p>
            <a:pPr>
              <a:lnSpc>
                <a:spcPct val="90000"/>
              </a:lnSpc>
              <a:buFontTx/>
              <a:buNone/>
            </a:pPr>
            <a:r>
              <a:rPr lang="en-GB" sz="1400"/>
              <a:t>	</a:t>
            </a:r>
            <a:r>
              <a:rPr lang="en-GB" sz="1400">
                <a:solidFill>
                  <a:srgbClr val="FF3300"/>
                </a:solidFill>
              </a:rPr>
              <a:t>DomainModel</a:t>
            </a:r>
            <a:r>
              <a:rPr lang="en-GB" sz="1400"/>
              <a:t> domainModel=</a:t>
            </a:r>
            <a:r>
              <a:rPr lang="en-GB" sz="1400">
                <a:solidFill>
                  <a:srgbClr val="FF3300"/>
                </a:solidFill>
              </a:rPr>
              <a:t>MetadataUtils.getDomainModel(endPointReferenceArr[i]);</a:t>
            </a:r>
          </a:p>
          <a:p>
            <a:pPr>
              <a:lnSpc>
                <a:spcPct val="90000"/>
              </a:lnSpc>
              <a:buFontTx/>
              <a:buNone/>
            </a:pPr>
            <a:r>
              <a:rPr lang="en-GB" sz="1400">
                <a:solidFill>
                  <a:srgbClr val="FF3300"/>
                </a:solidFill>
              </a:rPr>
              <a:t>	</a:t>
            </a:r>
          </a:p>
          <a:p>
            <a:pPr>
              <a:lnSpc>
                <a:spcPct val="90000"/>
              </a:lnSpc>
              <a:buFontTx/>
              <a:buNone/>
            </a:pPr>
            <a:r>
              <a:rPr lang="en-GB" sz="1400"/>
              <a:t>	//print domain model name</a:t>
            </a:r>
            <a:endParaRPr lang="en-GB" sz="1400">
              <a:solidFill>
                <a:srgbClr val="FF3300"/>
              </a:solidFill>
            </a:endParaRPr>
          </a:p>
          <a:p>
            <a:pPr>
              <a:lnSpc>
                <a:spcPct val="90000"/>
              </a:lnSpc>
              <a:buFontTx/>
              <a:buNone/>
            </a:pPr>
            <a:r>
              <a:rPr lang="en-GB" sz="1400"/>
              <a:t>	System.out.println("Domain Model/Project Short Name: 	"+</a:t>
            </a:r>
            <a:r>
              <a:rPr lang="en-GB" sz="1400">
                <a:solidFill>
                  <a:srgbClr val="FF3300"/>
                </a:solidFill>
              </a:rPr>
              <a:t>domainModel.getProjectShortName());</a:t>
            </a:r>
          </a:p>
          <a:p>
            <a:pPr>
              <a:lnSpc>
                <a:spcPct val="90000"/>
              </a:lnSpc>
              <a:buFontTx/>
              <a:buNone/>
            </a:pPr>
            <a:r>
              <a:rPr lang="en-GB" sz="1400"/>
              <a:t>	</a:t>
            </a:r>
          </a:p>
          <a:p>
            <a:pPr>
              <a:lnSpc>
                <a:spcPct val="90000"/>
              </a:lnSpc>
              <a:buFontTx/>
              <a:buNone/>
            </a:pPr>
            <a:r>
              <a:rPr lang="en-GB" sz="1400"/>
              <a:t>	System.out.println("Address: "+endPointReferenceArr[i].getAddress());</a:t>
            </a:r>
          </a:p>
          <a:p>
            <a:pPr>
              <a:lnSpc>
                <a:spcPct val="90000"/>
              </a:lnSpc>
              <a:buFontTx/>
              <a:buNone/>
            </a:pPr>
            <a:r>
              <a:rPr lang="en-GB" sz="1400"/>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t>Metadata API – MetadataUtils - Example</a:t>
            </a:r>
            <a:endParaRPr lang="en-GB"/>
          </a:p>
        </p:txBody>
      </p:sp>
      <p:sp>
        <p:nvSpPr>
          <p:cNvPr id="539651" name="Rectangle 3"/>
          <p:cNvSpPr>
            <a:spLocks noGrp="1" noChangeArrowheads="1"/>
          </p:cNvSpPr>
          <p:nvPr>
            <p:ph type="body" idx="1"/>
          </p:nvPr>
        </p:nvSpPr>
        <p:spPr/>
        <p:txBody>
          <a:bodyPr/>
          <a:lstStyle/>
          <a:p>
            <a:pPr>
              <a:buFontTx/>
              <a:buNone/>
            </a:pPr>
            <a:r>
              <a:rPr lang="en-GB"/>
              <a:t>Result:</a:t>
            </a:r>
          </a:p>
        </p:txBody>
      </p:sp>
      <p:pic>
        <p:nvPicPr>
          <p:cNvPr id="539652" name="Picture 4"/>
          <p:cNvPicPr>
            <a:picLocks noChangeAspect="1" noChangeArrowheads="1"/>
          </p:cNvPicPr>
          <p:nvPr/>
        </p:nvPicPr>
        <p:blipFill>
          <a:blip r:embed="rId3"/>
          <a:srcRect/>
          <a:stretch>
            <a:fillRect/>
          </a:stretch>
        </p:blipFill>
        <p:spPr bwMode="auto">
          <a:xfrm>
            <a:off x="1295400" y="1371600"/>
            <a:ext cx="6362700" cy="4914900"/>
          </a:xfrm>
          <a:prstGeom prst="rect">
            <a:avLst/>
          </a:prstGeom>
          <a:noFill/>
          <a:ln w="9525">
            <a:noFill/>
            <a:miter lim="800000"/>
            <a:headEnd/>
            <a:tailEnd/>
          </a:ln>
          <a:effectLst/>
        </p:spPr>
      </p:pic>
      <p:sp>
        <p:nvSpPr>
          <p:cNvPr id="539653" name="Oval 5"/>
          <p:cNvSpPr>
            <a:spLocks noChangeArrowheads="1"/>
          </p:cNvSpPr>
          <p:nvPr/>
        </p:nvSpPr>
        <p:spPr bwMode="auto">
          <a:xfrm>
            <a:off x="838200" y="3276600"/>
            <a:ext cx="7239000" cy="1371600"/>
          </a:xfrm>
          <a:prstGeom prst="ellipse">
            <a:avLst/>
          </a:prstGeom>
          <a:noFill/>
          <a:ln w="5715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hlinkClick r:id="rId2"/>
              </a:rPr>
              <a:t>https://cabig-kc.nci.nih.gov/CaGrid/KC/index.php/Using_caBIG_Infrastructure_to_Find_and_Retrieve_Grid_Data</a:t>
            </a:r>
            <a:endParaRPr lang="en-US" dirty="0" smtClean="0"/>
          </a:p>
          <a:p>
            <a:pPr algn="ctr">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Example of Grid </a:t>
            </a:r>
            <a:r>
              <a:rPr lang="en-US" i="1"/>
              <a:t>Data Syntax</a:t>
            </a:r>
          </a:p>
        </p:txBody>
      </p:sp>
      <p:pic>
        <p:nvPicPr>
          <p:cNvPr id="75779" name="Content Placeholder 3" descr="Capture.JPG"/>
          <p:cNvPicPr>
            <a:picLocks noGrp="1" noChangeAspect="1"/>
          </p:cNvPicPr>
          <p:nvPr>
            <p:ph idx="1"/>
          </p:nvPr>
        </p:nvPicPr>
        <p:blipFill>
          <a:blip r:embed="rId2"/>
          <a:srcRect r="659"/>
          <a:stretch>
            <a:fillRect/>
          </a:stretch>
        </p:blipFill>
        <p:spPr>
          <a:xfrm>
            <a:off x="280988" y="1322388"/>
            <a:ext cx="8707437" cy="2563812"/>
          </a:xfrm>
        </p:spPr>
      </p:pic>
      <p:sp>
        <p:nvSpPr>
          <p:cNvPr id="75780"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108" charset="0"/>
              <a:buChar char="•"/>
            </a:pPr>
            <a:r>
              <a:rPr lang="en-US" sz="2400"/>
              <a:t>XML of CQL Results from a query to a Data Service</a:t>
            </a:r>
          </a:p>
          <a:p>
            <a:pPr marL="342900" indent="-342900">
              <a:buFont typeface="Arial" pitchFamily="-108" charset="0"/>
              <a:buChar char="•"/>
            </a:pPr>
            <a:r>
              <a:rPr lang="en-US" sz="2400"/>
              <a:t>Infrastructure capable of mapping directly back to corresponding programming language objects</a:t>
            </a:r>
          </a:p>
          <a:p>
            <a:pPr marL="342900" indent="-342900">
              <a:buFont typeface="Arial" pitchFamily="-108" charset="0"/>
              <a:buChar char="•"/>
            </a:pPr>
            <a:r>
              <a:rPr lang="en-US" sz="2400"/>
              <a:t>Semantics of data are </a:t>
            </a:r>
            <a:r>
              <a:rPr lang="en-US" sz="2400" i="1"/>
              <a:t>explicitly </a:t>
            </a:r>
            <a:r>
              <a:rPr lang="en-US" sz="2400"/>
              <a:t>bound to the conceptual model (DomainModel) the user queried against, and </a:t>
            </a:r>
            <a:r>
              <a:rPr lang="en-US" sz="2400" i="1"/>
              <a:t>implicitly</a:t>
            </a:r>
            <a:r>
              <a:rPr lang="en-US" sz="2400"/>
              <a:t> associated with this XML via it’s namespace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t>Example Syntax Use Cases</a:t>
            </a:r>
          </a:p>
        </p:txBody>
      </p:sp>
      <p:sp>
        <p:nvSpPr>
          <p:cNvPr id="76803" name="Content Placeholder 2"/>
          <p:cNvSpPr>
            <a:spLocks noGrp="1"/>
          </p:cNvSpPr>
          <p:nvPr>
            <p:ph idx="1"/>
          </p:nvPr>
        </p:nvSpPr>
        <p:spPr/>
        <p:txBody>
          <a:bodyPr/>
          <a:lstStyle/>
          <a:p>
            <a:r>
              <a:rPr lang="en-US" sz="2400" b="0"/>
              <a:t>I’m writing an application to process arbitrary data types, how do I know what the data will look like?</a:t>
            </a:r>
          </a:p>
          <a:p>
            <a:r>
              <a:rPr lang="en-US" sz="2400" b="0"/>
              <a:t>I want to build a grid service, how do I describe the inputs and outputs of its operations?</a:t>
            </a:r>
          </a:p>
          <a:p>
            <a:r>
              <a:rPr lang="en-US" sz="2400" b="0"/>
              <a:t>How can I be sure data I am getting is valid?</a:t>
            </a:r>
          </a:p>
          <a:p>
            <a:r>
              <a:rPr lang="en-US" sz="2400" b="0"/>
              <a:t>I don’t want to work with WSDL or XML, can’t I just use an object-oriented client API to talk to grid services?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t>Example of Grid </a:t>
            </a:r>
            <a:r>
              <a:rPr lang="en-US" i="1"/>
              <a:t>Data Semantics</a:t>
            </a:r>
          </a:p>
        </p:txBody>
      </p:sp>
      <p:sp>
        <p:nvSpPr>
          <p:cNvPr id="77827"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108" charset="0"/>
              <a:buChar char="•"/>
            </a:pPr>
            <a:r>
              <a:rPr lang="en-US" sz="2400"/>
              <a:t>Snippet of XML representation of DomainModel metadata from a Data Service</a:t>
            </a:r>
          </a:p>
          <a:p>
            <a:pPr marL="342900" indent="-342900">
              <a:buFont typeface="Arial" pitchFamily="-108" charset="0"/>
              <a:buChar char="•"/>
            </a:pPr>
            <a:r>
              <a:rPr lang="en-US" sz="2400"/>
              <a:t>Describes the caDSR-registered logical structure, used to query the service; annotated with concept codes from EVS</a:t>
            </a:r>
          </a:p>
          <a:p>
            <a:pPr marL="342900" indent="-342900">
              <a:buFont typeface="Arial" pitchFamily="-108" charset="0"/>
              <a:buChar char="•"/>
            </a:pPr>
            <a:r>
              <a:rPr lang="en-US" sz="2400"/>
              <a:t>Independent of the syntax used to </a:t>
            </a:r>
            <a:r>
              <a:rPr lang="en-US" sz="2400" i="1"/>
              <a:t>realize</a:t>
            </a:r>
            <a:r>
              <a:rPr lang="en-US" sz="2400"/>
              <a:t> the data types on the grid (such as in the results of a query)</a:t>
            </a:r>
            <a:endParaRPr lang="en-US" sz="2400" i="1"/>
          </a:p>
        </p:txBody>
      </p:sp>
      <p:pic>
        <p:nvPicPr>
          <p:cNvPr id="77828" name="Picture 4" descr="Capture.JPG"/>
          <p:cNvPicPr>
            <a:picLocks noChangeAspect="1"/>
          </p:cNvPicPr>
          <p:nvPr/>
        </p:nvPicPr>
        <p:blipFill>
          <a:blip r:embed="rId2"/>
          <a:srcRect/>
          <a:stretch>
            <a:fillRect/>
          </a:stretch>
        </p:blipFill>
        <p:spPr bwMode="auto">
          <a:xfrm>
            <a:off x="295275" y="1281113"/>
            <a:ext cx="8774113" cy="27146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757763" name="Group 3"/>
          <p:cNvGraphicFramePr>
            <a:graphicFrameLocks noGrp="1"/>
          </p:cNvGraphicFramePr>
          <p:nvPr/>
        </p:nvGraphicFramePr>
        <p:xfrm>
          <a:off x="354013" y="1568450"/>
          <a:ext cx="8435975" cy="4638676"/>
        </p:xfrm>
        <a:graphic>
          <a:graphicData uri="http://schemas.openxmlformats.org/drawingml/2006/table">
            <a:tbl>
              <a:tblPr/>
              <a:tblGrid>
                <a:gridCol w="2105025"/>
                <a:gridCol w="923925"/>
                <a:gridCol w="2073275"/>
                <a:gridCol w="3333750"/>
              </a:tblGrid>
              <a:tr h="9667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Attribute</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Example Object Data</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CIA Metadata</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NCI Metadata</a:t>
                      </a:r>
                      <a:endParaRPr kumimoji="0" lang="en-US" sz="1400" b="1"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r>
              <a:tr h="1435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pitchFamily="-108" charset="0"/>
                        </a:rPr>
                        <a:t>Agent</a:t>
                      </a:r>
                      <a:endParaRPr kumimoji="0" lang="en-US" sz="1600" b="1"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Arial" pitchFamily="-10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A sworn intelligence agent; a spy</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Chemical compound administered to a human being to treat a disease or condition, or prevent the onset of a disease or condition</a:t>
                      </a:r>
                      <a:endParaRPr kumimoji="0" lang="en-US" sz="14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1249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pitchFamily="-108" charset="0"/>
                        </a:rPr>
                        <a:t>Agent</a:t>
                      </a:r>
                      <a:r>
                        <a:rPr kumimoji="0" lang="en-US" sz="1600" b="0" i="0" u="none" strike="noStrike" cap="none" normalizeH="0" baseline="0">
                          <a:ln>
                            <a:noFill/>
                          </a:ln>
                          <a:solidFill>
                            <a:srgbClr val="000000"/>
                          </a:solidFill>
                          <a:effectLst/>
                          <a:latin typeface="Arial" pitchFamily="-108" charset="0"/>
                        </a:rPr>
                        <a:t>.nSCNumber</a:t>
                      </a:r>
                      <a:endParaRPr kumimoji="0" lang="en-US" sz="16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108" charset="0"/>
                        </a:rPr>
                        <a:t>007</a:t>
                      </a:r>
                      <a:endParaRPr kumimoji="0" lang="en-US" sz="18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Identifier given to an intelligence agent by the National Security Council</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Identifier given to chemical compound by the US Food and Drug Administration Nomenclature Standards Committee</a:t>
                      </a:r>
                      <a:endParaRPr kumimoji="0" lang="en-US" sz="14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987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pitchFamily="-108" charset="0"/>
                        </a:rPr>
                        <a:t>Agent</a:t>
                      </a:r>
                      <a:r>
                        <a:rPr kumimoji="0" lang="en-US" sz="1600" b="0" i="0" u="none" strike="noStrike" cap="none" normalizeH="0" baseline="0">
                          <a:ln>
                            <a:noFill/>
                          </a:ln>
                          <a:solidFill>
                            <a:srgbClr val="000000"/>
                          </a:solidFill>
                          <a:effectLst/>
                          <a:latin typeface="Arial" pitchFamily="-108" charset="0"/>
                        </a:rPr>
                        <a:t>.name</a:t>
                      </a:r>
                      <a:endParaRPr kumimoji="0" lang="en-US" sz="16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108" charset="0"/>
                        </a:rPr>
                        <a:t>Taxol</a:t>
                      </a:r>
                      <a:endParaRPr kumimoji="0" lang="en-US" sz="18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CIA code name given to intelligence agents</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Common name of chemical compound used as an agent</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bl>
          </a:graphicData>
        </a:graphic>
      </p:graphicFrame>
      <p:sp>
        <p:nvSpPr>
          <p:cNvPr id="27677" name="Title 7"/>
          <p:cNvSpPr>
            <a:spLocks noGrp="1"/>
          </p:cNvSpPr>
          <p:nvPr>
            <p:ph type="title"/>
          </p:nvPr>
        </p:nvSpPr>
        <p:spPr/>
        <p:txBody>
          <a:bodyPr/>
          <a:lstStyle/>
          <a:p>
            <a:r>
              <a:rPr lang="en-US"/>
              <a:t>Why do you need semantic metadata?</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t>Example Semantics Use Cases</a:t>
            </a:r>
          </a:p>
        </p:txBody>
      </p:sp>
      <p:sp>
        <p:nvSpPr>
          <p:cNvPr id="78851" name="Content Placeholder 2"/>
          <p:cNvSpPr>
            <a:spLocks noGrp="1"/>
          </p:cNvSpPr>
          <p:nvPr>
            <p:ph idx="1"/>
          </p:nvPr>
        </p:nvSpPr>
        <p:spPr/>
        <p:txBody>
          <a:bodyPr/>
          <a:lstStyle/>
          <a:p>
            <a:r>
              <a:rPr lang="en-US" sz="2400" b="0"/>
              <a:t>What are the service addresses of all the running Data Services exposing data based on concept C16612?</a:t>
            </a:r>
          </a:p>
          <a:p>
            <a:r>
              <a:rPr lang="en-US" sz="2400" b="0"/>
              <a:t>What are the permissible values of Taxon.abbreviation in the caBIO 3.1 model?</a:t>
            </a:r>
          </a:p>
          <a:p>
            <a:r>
              <a:rPr lang="en-US" sz="2400" b="0"/>
              <a:t>Are there any Analytical Services on the grid which provide operations over a data type that is semantically interoperable with the caBIO 3.1 Tissue.organ?</a:t>
            </a:r>
          </a:p>
          <a:p>
            <a:r>
              <a:rPr lang="en-US" sz="2400" b="0"/>
              <a:t>How do I learn about the data available from an arbitrary Data Service?</a:t>
            </a:r>
          </a:p>
          <a:p>
            <a:pPr>
              <a:buFontTx/>
              <a:buNone/>
            </a:pPr>
            <a:endParaRPr lang="en-US" sz="2400" b="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Example Semantic/Syntax Binding</a:t>
            </a:r>
            <a:br>
              <a:rPr lang="en-US"/>
            </a:br>
            <a:r>
              <a:rPr lang="en-US"/>
              <a:t>Use cases</a:t>
            </a:r>
          </a:p>
        </p:txBody>
      </p:sp>
      <p:sp>
        <p:nvSpPr>
          <p:cNvPr id="79875" name="Content Placeholder 2"/>
          <p:cNvSpPr>
            <a:spLocks noGrp="1"/>
          </p:cNvSpPr>
          <p:nvPr>
            <p:ph idx="1"/>
          </p:nvPr>
        </p:nvSpPr>
        <p:spPr/>
        <p:txBody>
          <a:bodyPr/>
          <a:lstStyle/>
          <a:p>
            <a:r>
              <a:rPr lang="en-US" sz="2400" b="0"/>
              <a:t>I’ve received a generic data set (such as a CQL results object), how can I understand the semantics of the contained data?</a:t>
            </a:r>
          </a:p>
          <a:p>
            <a:r>
              <a:rPr lang="en-US" sz="2400" b="0"/>
              <a:t>I want to describe a workflow using either logical models or EVS concepts, how can I figure out how the XML is structured such that I can use BPEL to extract data?</a:t>
            </a:r>
          </a:p>
          <a:p>
            <a:pPr lvl="1"/>
            <a:r>
              <a:rPr lang="en-US" sz="2400"/>
              <a:t>Better yet, is there a graphical tool that can do the transformation for me?</a:t>
            </a:r>
          </a:p>
          <a:p>
            <a:r>
              <a:rPr lang="en-US" sz="2400" b="0"/>
              <a:t>I registered my model in caDSR, why is Introduce asking me for XML Schemas?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t>Realizing the Binding Use Cases</a:t>
            </a:r>
          </a:p>
        </p:txBody>
      </p:sp>
      <p:sp>
        <p:nvSpPr>
          <p:cNvPr id="80899" name="Content Placeholder 2"/>
          <p:cNvSpPr>
            <a:spLocks noGrp="1"/>
          </p:cNvSpPr>
          <p:nvPr>
            <p:ph idx="1"/>
          </p:nvPr>
        </p:nvSpPr>
        <p:spPr/>
        <p:txBody>
          <a:bodyPr/>
          <a:lstStyle/>
          <a:p>
            <a:r>
              <a:rPr lang="en-US" sz="2400" b="0"/>
              <a:t>Need the capability to formally describe, register, and access the association between a given data type’s syntax and semantics</a:t>
            </a:r>
          </a:p>
          <a:p>
            <a:r>
              <a:rPr lang="en-US" sz="2400" b="0"/>
              <a:t>The foundation of the grid data syntax is XML Schema; XML Schemas are identified by their namespaces</a:t>
            </a:r>
          </a:p>
          <a:p>
            <a:r>
              <a:rPr lang="en-US" sz="2400" b="0"/>
              <a:t>The foundation of the grid data semantics are the EVS annotated, caDSR data models; data models are identified by their caDSR identifier and version</a:t>
            </a:r>
          </a:p>
          <a:p>
            <a:r>
              <a:rPr lang="en-US" sz="2400" b="0"/>
              <a:t>The binding between syntax and semantics is essentially a mapping from the UML/caDSR </a:t>
            </a:r>
            <a:r>
              <a:rPr lang="en-US" sz="2400" b="0" i="1"/>
              <a:t>universe</a:t>
            </a:r>
            <a:r>
              <a:rPr lang="en-US" sz="2400" b="0"/>
              <a:t> to the XML/GME </a:t>
            </a:r>
            <a:r>
              <a:rPr lang="en-US" sz="2400" b="0" i="1"/>
              <a:t>universe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Connecting UML and XML:</a:t>
            </a:r>
            <a:br>
              <a:rPr lang="en-US"/>
            </a:br>
            <a:r>
              <a:rPr lang="en-US"/>
              <a:t>Current Implementation</a:t>
            </a:r>
          </a:p>
        </p:txBody>
      </p:sp>
      <p:sp>
        <p:nvSpPr>
          <p:cNvPr id="81923" name="Rectangle 3"/>
          <p:cNvSpPr>
            <a:spLocks noGrp="1" noChangeArrowheads="1"/>
          </p:cNvSpPr>
          <p:nvPr>
            <p:ph idx="1"/>
          </p:nvPr>
        </p:nvSpPr>
        <p:spPr/>
        <p:txBody>
          <a:bodyPr/>
          <a:lstStyle/>
          <a:p>
            <a:pPr>
              <a:lnSpc>
                <a:spcPct val="90000"/>
              </a:lnSpc>
            </a:pPr>
            <a:r>
              <a:rPr lang="en-US" sz="2400"/>
              <a:t>Previous “solution” was to require an XML Schema for each package that followed a namespace construction rule</a:t>
            </a:r>
          </a:p>
          <a:p>
            <a:pPr>
              <a:lnSpc>
                <a:spcPct val="90000"/>
              </a:lnSpc>
            </a:pPr>
            <a:r>
              <a:rPr lang="en-US" sz="2400"/>
              <a:t>Had several limitations:</a:t>
            </a:r>
          </a:p>
          <a:p>
            <a:pPr lvl="1">
              <a:lnSpc>
                <a:spcPct val="90000"/>
              </a:lnSpc>
            </a:pPr>
            <a:r>
              <a:rPr lang="en-US" sz="2000"/>
              <a:t>Several caBIG projects wish to reuse existing XML Schemas, which have existing namespaces (can’t be changed for interoperability reasons)</a:t>
            </a:r>
          </a:p>
          <a:p>
            <a:pPr lvl="1">
              <a:lnSpc>
                <a:spcPct val="90000"/>
              </a:lnSpc>
            </a:pPr>
            <a:r>
              <a:rPr lang="en-US" sz="2000"/>
              <a:t>Some uniqueness constraints assumed are not strictly enforced</a:t>
            </a:r>
          </a:p>
          <a:p>
            <a:pPr lvl="1">
              <a:lnSpc>
                <a:spcPct val="90000"/>
              </a:lnSpc>
            </a:pPr>
            <a:r>
              <a:rPr lang="en-US" sz="2000"/>
              <a:t>Does not support “reverse lookup” (XSD -&gt; caDSR)</a:t>
            </a:r>
          </a:p>
          <a:p>
            <a:pPr lvl="1">
              <a:lnSpc>
                <a:spcPct val="90000"/>
              </a:lnSpc>
            </a:pPr>
            <a:r>
              <a:rPr lang="en-US" sz="2000"/>
              <a:t>Does not provide fine grain mapping necessary for some applications/infrastructure</a:t>
            </a:r>
          </a:p>
          <a:p>
            <a:pPr lvl="1">
              <a:lnSpc>
                <a:spcPct val="90000"/>
              </a:lnSpc>
            </a:pPr>
            <a:r>
              <a:rPr lang="en-US" sz="2000"/>
              <a:t>Somewhat prescriptive (namespaces, naming conventions, etc) when ideal solution is entirely descriptive</a:t>
            </a:r>
          </a:p>
          <a:p>
            <a:pPr lvl="1">
              <a:lnSpc>
                <a:spcPct val="90000"/>
              </a:lnSpc>
            </a:pPr>
            <a:endParaRPr lang="en-US"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p:txBody>
          <a:bodyPr/>
          <a:lstStyle/>
          <a:p>
            <a:r>
              <a:rPr lang="en-US" sz="2600"/>
              <a:t>Connecting UML and XML:</a:t>
            </a:r>
            <a:br>
              <a:rPr lang="en-US" sz="2600"/>
            </a:br>
            <a:r>
              <a:rPr lang="en-US" sz="2600"/>
              <a:t>The complexities</a:t>
            </a:r>
          </a:p>
        </p:txBody>
      </p:sp>
      <p:sp>
        <p:nvSpPr>
          <p:cNvPr id="4102" name="Rectangle 3"/>
          <p:cNvSpPr>
            <a:spLocks noGrp="1" noChangeArrowheads="1"/>
          </p:cNvSpPr>
          <p:nvPr>
            <p:ph idx="1"/>
          </p:nvPr>
        </p:nvSpPr>
        <p:spPr>
          <a:xfrm>
            <a:off x="457200" y="1338263"/>
            <a:ext cx="8229600" cy="1762125"/>
          </a:xfrm>
        </p:spPr>
        <p:txBody>
          <a:bodyPr/>
          <a:lstStyle/>
          <a:p>
            <a:pPr>
              <a:lnSpc>
                <a:spcPct val="80000"/>
              </a:lnSpc>
            </a:pPr>
            <a:r>
              <a:rPr lang="en-US" sz="2400"/>
              <a:t>There are a large variety of options on how a conceptual UML model can be represented in XML (many in use within caBIG as well as relevant external XML standards)</a:t>
            </a:r>
          </a:p>
          <a:p>
            <a:pPr lvl="1">
              <a:lnSpc>
                <a:spcPct val="80000"/>
              </a:lnSpc>
            </a:pPr>
            <a:r>
              <a:rPr lang="en-US" sz="2400"/>
              <a:t>Assumptions on namespaces or structure don’t work</a:t>
            </a:r>
          </a:p>
          <a:p>
            <a:pPr>
              <a:lnSpc>
                <a:spcPct val="80000"/>
              </a:lnSpc>
            </a:pPr>
            <a:r>
              <a:rPr lang="en-US" sz="2400"/>
              <a:t>Most applications/services “don’t care,” so process must be simple for the default case, but sufficient for the others</a:t>
            </a:r>
          </a:p>
        </p:txBody>
      </p:sp>
      <p:grpSp>
        <p:nvGrpSpPr>
          <p:cNvPr id="2" name="Group 16"/>
          <p:cNvGrpSpPr>
            <a:grpSpLocks/>
          </p:cNvGrpSpPr>
          <p:nvPr/>
        </p:nvGrpSpPr>
        <p:grpSpPr bwMode="auto">
          <a:xfrm>
            <a:off x="809625" y="3876675"/>
            <a:ext cx="8105775" cy="2895600"/>
            <a:chOff x="809625" y="3343275"/>
            <a:chExt cx="8105775" cy="2895600"/>
          </a:xfrm>
        </p:grpSpPr>
        <p:graphicFrame>
          <p:nvGraphicFramePr>
            <p:cNvPr id="4098" name="Object 2"/>
            <p:cNvGraphicFramePr>
              <a:graphicFrameLocks noChangeAspect="1"/>
            </p:cNvGraphicFramePr>
            <p:nvPr/>
          </p:nvGraphicFramePr>
          <p:xfrm>
            <a:off x="1419225" y="3800475"/>
            <a:ext cx="1600200" cy="1471613"/>
          </p:xfrm>
          <a:graphic>
            <a:graphicData uri="http://schemas.openxmlformats.org/presentationml/2006/ole">
              <p:oleObj spid="_x0000_s1245186" name="Bitmap Image" r:id="rId4" imgW="1066667" imgH="980952" progId="">
                <p:embed/>
              </p:oleObj>
            </a:graphicData>
          </a:graphic>
        </p:graphicFrame>
        <p:graphicFrame>
          <p:nvGraphicFramePr>
            <p:cNvPr id="4099" name="Object 3"/>
            <p:cNvGraphicFramePr>
              <a:graphicFrameLocks noChangeAspect="1"/>
            </p:cNvGraphicFramePr>
            <p:nvPr/>
          </p:nvGraphicFramePr>
          <p:xfrm>
            <a:off x="4086225" y="3648075"/>
            <a:ext cx="2828925" cy="2085975"/>
          </p:xfrm>
          <a:graphic>
            <a:graphicData uri="http://schemas.openxmlformats.org/presentationml/2006/ole">
              <p:oleObj spid="_x0000_s1245187" name="Bitmap Image" r:id="rId5" imgW="2828571" imgH="2085714" progId="">
                <p:embed/>
              </p:oleObj>
            </a:graphicData>
          </a:graphic>
        </p:graphicFrame>
        <p:graphicFrame>
          <p:nvGraphicFramePr>
            <p:cNvPr id="4100" name="Object 4"/>
            <p:cNvGraphicFramePr>
              <a:graphicFrameLocks noChangeAspect="1"/>
            </p:cNvGraphicFramePr>
            <p:nvPr/>
          </p:nvGraphicFramePr>
          <p:xfrm>
            <a:off x="6981825" y="3648075"/>
            <a:ext cx="1933575" cy="2209800"/>
          </p:xfrm>
          <a:graphic>
            <a:graphicData uri="http://schemas.openxmlformats.org/presentationml/2006/ole">
              <p:oleObj spid="_x0000_s1245188" name="Bitmap Image" r:id="rId6" imgW="1933333" imgH="2209524" progId="">
                <p:embed/>
              </p:oleObj>
            </a:graphicData>
          </a:graphic>
        </p:graphicFrame>
        <p:sp>
          <p:nvSpPr>
            <p:cNvPr id="4104" name="Line 7"/>
            <p:cNvSpPr>
              <a:spLocks noChangeShapeType="1"/>
            </p:cNvSpPr>
            <p:nvPr/>
          </p:nvSpPr>
          <p:spPr bwMode="auto">
            <a:xfrm>
              <a:off x="2867025" y="4029075"/>
              <a:ext cx="12954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5" name="Line 8"/>
            <p:cNvSpPr>
              <a:spLocks noChangeShapeType="1"/>
            </p:cNvSpPr>
            <p:nvPr/>
          </p:nvSpPr>
          <p:spPr bwMode="auto">
            <a:xfrm>
              <a:off x="3019425" y="4333875"/>
              <a:ext cx="2590800" cy="228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6" name="Line 9"/>
            <p:cNvSpPr>
              <a:spLocks noChangeShapeType="1"/>
            </p:cNvSpPr>
            <p:nvPr/>
          </p:nvSpPr>
          <p:spPr bwMode="auto">
            <a:xfrm>
              <a:off x="2943225" y="4714875"/>
              <a:ext cx="27432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7" name="Line 10"/>
            <p:cNvSpPr>
              <a:spLocks noChangeShapeType="1"/>
            </p:cNvSpPr>
            <p:nvPr/>
          </p:nvSpPr>
          <p:spPr bwMode="auto">
            <a:xfrm flipV="1">
              <a:off x="2943225" y="4181475"/>
              <a:ext cx="2590800" cy="6858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08" name="Rectangle 11"/>
            <p:cNvSpPr>
              <a:spLocks noChangeArrowheads="1"/>
            </p:cNvSpPr>
            <p:nvPr/>
          </p:nvSpPr>
          <p:spPr bwMode="auto">
            <a:xfrm>
              <a:off x="3324225" y="5553075"/>
              <a:ext cx="609600" cy="533400"/>
            </a:xfrm>
            <a:prstGeom prst="rect">
              <a:avLst/>
            </a:prstGeom>
            <a:noFill/>
            <a:ln w="9525">
              <a:noFill/>
              <a:miter lim="800000"/>
              <a:headEnd/>
              <a:tailEnd/>
            </a:ln>
          </p:spPr>
          <p:txBody>
            <a:bodyPr wrap="none" anchor="ctr">
              <a:prstTxWarp prst="textNoShape">
                <a:avLst/>
              </a:prstTxWarp>
            </a:bodyPr>
            <a:lstStyle/>
            <a:p>
              <a:pPr algn="ctr"/>
              <a:r>
                <a:rPr lang="en-US" sz="4400" b="1">
                  <a:solidFill>
                    <a:srgbClr val="FF0000"/>
                  </a:solidFill>
                  <a:latin typeface="Comic Sans MS" pitchFamily="-108" charset="0"/>
                </a:rPr>
                <a:t>?</a:t>
              </a:r>
            </a:p>
          </p:txBody>
        </p:sp>
        <p:sp>
          <p:nvSpPr>
            <p:cNvPr id="4109" name="Line 12"/>
            <p:cNvSpPr>
              <a:spLocks noChangeShapeType="1"/>
            </p:cNvSpPr>
            <p:nvPr/>
          </p:nvSpPr>
          <p:spPr bwMode="auto">
            <a:xfrm>
              <a:off x="2714625" y="5095875"/>
              <a:ext cx="6858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10" name="Line 13"/>
            <p:cNvSpPr>
              <a:spLocks noChangeShapeType="1"/>
            </p:cNvSpPr>
            <p:nvPr/>
          </p:nvSpPr>
          <p:spPr bwMode="auto">
            <a:xfrm>
              <a:off x="2486025" y="4486275"/>
              <a:ext cx="990600" cy="914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111" name="AutoShape 14"/>
            <p:cNvSpPr>
              <a:spLocks noChangeArrowheads="1"/>
            </p:cNvSpPr>
            <p:nvPr/>
          </p:nvSpPr>
          <p:spPr bwMode="auto">
            <a:xfrm>
              <a:off x="3248025" y="3419475"/>
              <a:ext cx="2133600" cy="609600"/>
            </a:xfrm>
            <a:prstGeom prst="wedgeRoundRectCallout">
              <a:avLst>
                <a:gd name="adj1" fmla="val 31847"/>
                <a:gd name="adj2" fmla="val 8437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108" charset="0"/>
                </a:rPr>
                <a:t>Attribute or element?</a:t>
              </a:r>
            </a:p>
          </p:txBody>
        </p:sp>
        <p:sp>
          <p:nvSpPr>
            <p:cNvPr id="4112" name="AutoShape 15"/>
            <p:cNvSpPr>
              <a:spLocks noChangeArrowheads="1"/>
            </p:cNvSpPr>
            <p:nvPr/>
          </p:nvSpPr>
          <p:spPr bwMode="auto">
            <a:xfrm>
              <a:off x="885825" y="3343275"/>
              <a:ext cx="2133600" cy="381000"/>
            </a:xfrm>
            <a:prstGeom prst="wedgeRoundRectCallout">
              <a:avLst>
                <a:gd name="adj1" fmla="val 21801"/>
                <a:gd name="adj2" fmla="val 94167"/>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108" charset="0"/>
                </a:rPr>
                <a:t>Names different</a:t>
              </a:r>
            </a:p>
          </p:txBody>
        </p:sp>
        <p:sp>
          <p:nvSpPr>
            <p:cNvPr id="4113" name="AutoShape 16"/>
            <p:cNvSpPr>
              <a:spLocks noChangeArrowheads="1"/>
            </p:cNvSpPr>
            <p:nvPr/>
          </p:nvSpPr>
          <p:spPr bwMode="auto">
            <a:xfrm>
              <a:off x="809625" y="5324475"/>
              <a:ext cx="1600200" cy="914400"/>
            </a:xfrm>
            <a:prstGeom prst="wedgeRoundRectCallout">
              <a:avLst>
                <a:gd name="adj1" fmla="val -17264"/>
                <a:gd name="adj2" fmla="val -101736"/>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108" charset="0"/>
                </a:rPr>
                <a:t>What about Collection associations</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z="2600"/>
              <a:t>Connecting UML and XML:</a:t>
            </a:r>
            <a:br>
              <a:rPr lang="en-US" sz="2600"/>
            </a:br>
            <a:r>
              <a:rPr lang="en-US" sz="2600"/>
              <a:t>The solution</a:t>
            </a:r>
          </a:p>
        </p:txBody>
      </p:sp>
      <p:sp>
        <p:nvSpPr>
          <p:cNvPr id="82947" name="Rectangle 4"/>
          <p:cNvSpPr>
            <a:spLocks noGrp="1" noChangeArrowheads="1"/>
          </p:cNvSpPr>
          <p:nvPr>
            <p:ph idx="1"/>
          </p:nvPr>
        </p:nvSpPr>
        <p:spPr>
          <a:xfrm>
            <a:off x="457200" y="1371600"/>
            <a:ext cx="2870200" cy="4191000"/>
          </a:xfrm>
        </p:spPr>
        <p:txBody>
          <a:bodyPr/>
          <a:lstStyle/>
          <a:p>
            <a:r>
              <a:rPr lang="en-US" sz="2000"/>
              <a:t>Planned definition of mapping rules specify how a given UML entity is represented in XML over the grid</a:t>
            </a:r>
          </a:p>
          <a:p>
            <a:r>
              <a:rPr lang="en-US" sz="2000"/>
              <a:t>Maintained in the caDSR, lookup and query available through caDSR grid service</a:t>
            </a:r>
          </a:p>
        </p:txBody>
      </p:sp>
      <p:pic>
        <p:nvPicPr>
          <p:cNvPr id="82948"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10"/>
          <p:cNvSpPr>
            <a:spLocks noGrp="1" noChangeArrowheads="1"/>
          </p:cNvSpPr>
          <p:nvPr>
            <p:ph type="title"/>
          </p:nvPr>
        </p:nvSpPr>
        <p:spPr/>
        <p:txBody>
          <a:bodyPr/>
          <a:lstStyle/>
          <a:p>
            <a:r>
              <a:rPr lang="en-US"/>
              <a:t>Partial Mapping Example</a:t>
            </a:r>
          </a:p>
        </p:txBody>
      </p:sp>
      <p:sp>
        <p:nvSpPr>
          <p:cNvPr id="83971" name="Rectangle 11"/>
          <p:cNvSpPr>
            <a:spLocks noGrp="1" noChangeArrowheads="1"/>
          </p:cNvSpPr>
          <p:nvPr>
            <p:ph idx="1"/>
          </p:nvPr>
        </p:nvSpPr>
        <p:spPr/>
        <p:txBody>
          <a:bodyPr/>
          <a:lstStyle/>
          <a:p>
            <a:pPr>
              <a:lnSpc>
                <a:spcPct val="80000"/>
              </a:lnSpc>
              <a:buFontTx/>
              <a:buNone/>
            </a:pPr>
            <a:r>
              <a:rPr lang="en-US" sz="1600"/>
              <a:t>Project:</a:t>
            </a:r>
          </a:p>
          <a:p>
            <a:pPr>
              <a:lnSpc>
                <a:spcPct val="80000"/>
              </a:lnSpc>
              <a:buFontTx/>
              <a:buNone/>
            </a:pPr>
            <a:r>
              <a:rPr lang="en-US" sz="1600"/>
              <a:t>	BookStore</a:t>
            </a:r>
          </a:p>
          <a:p>
            <a:pPr>
              <a:lnSpc>
                <a:spcPct val="80000"/>
              </a:lnSpc>
              <a:buFontTx/>
              <a:buNone/>
            </a:pPr>
            <a:r>
              <a:rPr lang="en-US" sz="1600"/>
              <a:t>Version:</a:t>
            </a:r>
          </a:p>
          <a:p>
            <a:pPr>
              <a:lnSpc>
                <a:spcPct val="80000"/>
              </a:lnSpc>
              <a:buFontTx/>
              <a:buNone/>
            </a:pPr>
            <a:r>
              <a:rPr lang="en-US" sz="1600"/>
              <a:t>	1.0</a:t>
            </a:r>
          </a:p>
        </p:txBody>
      </p:sp>
      <p:pic>
        <p:nvPicPr>
          <p:cNvPr id="83972"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p:spPr>
      </p:pic>
      <p:pic>
        <p:nvPicPr>
          <p:cNvPr id="83973"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p:spPr>
      </p:pic>
      <p:pic>
        <p:nvPicPr>
          <p:cNvPr id="83974"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p:spPr>
      </p:pic>
      <p:sp>
        <p:nvSpPr>
          <p:cNvPr id="83975"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83976"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83977" name="Text Box 14"/>
          <p:cNvSpPr txBox="1">
            <a:spLocks noChangeArrowheads="1"/>
          </p:cNvSpPr>
          <p:nvPr/>
        </p:nvSpPr>
        <p:spPr bwMode="auto">
          <a:xfrm>
            <a:off x="1066800" y="4659313"/>
            <a:ext cx="3573463" cy="304800"/>
          </a:xfrm>
          <a:prstGeom prst="rect">
            <a:avLst/>
          </a:prstGeom>
          <a:noFill/>
          <a:ln w="9525">
            <a:noFill/>
            <a:miter lim="800000"/>
            <a:headEnd/>
            <a:tailEnd/>
          </a:ln>
        </p:spPr>
        <p:txBody>
          <a:bodyPr wrap="none">
            <a:prstTxWarp prst="textNoShape">
              <a:avLst/>
            </a:prstTxWarp>
            <a:spAutoFit/>
          </a:bodyPr>
          <a:lstStyle/>
          <a:p>
            <a:r>
              <a:rPr lang="en-US" sz="1400"/>
              <a:t>Project’s Namespace </a:t>
            </a:r>
            <a:r>
              <a:rPr lang="en-US" sz="900"/>
              <a:t>(gme://example.com/version/1.0)</a:t>
            </a:r>
          </a:p>
        </p:txBody>
      </p:sp>
      <p:sp>
        <p:nvSpPr>
          <p:cNvPr id="83978" name="Text Box 17"/>
          <p:cNvSpPr txBox="1">
            <a:spLocks noChangeArrowheads="1"/>
          </p:cNvSpPr>
          <p:nvPr/>
        </p:nvSpPr>
        <p:spPr bwMode="auto">
          <a:xfrm>
            <a:off x="7620000" y="1828800"/>
            <a:ext cx="1143000" cy="366713"/>
          </a:xfrm>
          <a:prstGeom prst="rect">
            <a:avLst/>
          </a:prstGeom>
          <a:noFill/>
          <a:ln w="9525">
            <a:noFill/>
            <a:miter lim="800000"/>
            <a:headEnd/>
            <a:tailEnd/>
          </a:ln>
        </p:spPr>
        <p:txBody>
          <a:bodyPr>
            <a:prstTxWarp prst="textNoShape">
              <a:avLst/>
            </a:prstTxWarp>
            <a:spAutoFit/>
          </a:bodyPr>
          <a:lstStyle/>
          <a:p>
            <a:endParaRPr lang="en-US"/>
          </a:p>
        </p:txBody>
      </p:sp>
      <p:sp>
        <p:nvSpPr>
          <p:cNvPr id="83979"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pitchFamily="-108" charset="2"/>
              <a:buChar char=""/>
            </a:pPr>
            <a:endParaRPr lang="en-US" sz="1000"/>
          </a:p>
        </p:txBody>
      </p:sp>
      <p:sp>
        <p:nvSpPr>
          <p:cNvPr id="83980"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83981" name="Rectangle 20"/>
          <p:cNvSpPr>
            <a:spLocks noChangeArrowheads="1"/>
          </p:cNvSpPr>
          <p:nvPr/>
        </p:nvSpPr>
        <p:spPr bwMode="auto">
          <a:xfrm>
            <a:off x="5257800" y="1800225"/>
            <a:ext cx="1074738" cy="152400"/>
          </a:xfrm>
          <a:prstGeom prst="rect">
            <a:avLst/>
          </a:prstGeom>
          <a:solidFill>
            <a:srgbClr val="FFFF66">
              <a:alpha val="25098"/>
            </a:srgbClr>
          </a:solidFill>
          <a:ln w="9525">
            <a:solidFill>
              <a:schemeClr val="tx1"/>
            </a:solidFill>
            <a:miter lim="800000"/>
            <a:headEnd/>
            <a:tailEnd/>
          </a:ln>
        </p:spPr>
        <p:txBody>
          <a:bodyPr wrap="none" anchor="ctr">
            <a:prstTxWarp prst="textNoShape">
              <a:avLst/>
            </a:prstTxWarp>
          </a:bodyPr>
          <a:lstStyle/>
          <a:p>
            <a:endParaRPr lang="en-US"/>
          </a:p>
        </p:txBody>
      </p:sp>
      <p:sp>
        <p:nvSpPr>
          <p:cNvPr id="83982" name="Text Box 21"/>
          <p:cNvSpPr txBox="1">
            <a:spLocks noChangeArrowheads="1"/>
          </p:cNvSpPr>
          <p:nvPr/>
        </p:nvSpPr>
        <p:spPr bwMode="auto">
          <a:xfrm>
            <a:off x="6884988" y="2438400"/>
            <a:ext cx="1573212" cy="304800"/>
          </a:xfrm>
          <a:prstGeom prst="rect">
            <a:avLst/>
          </a:prstGeom>
          <a:noFill/>
          <a:ln w="9525">
            <a:noFill/>
            <a:miter lim="800000"/>
            <a:headEnd/>
            <a:tailEnd/>
          </a:ln>
        </p:spPr>
        <p:txBody>
          <a:bodyPr wrap="none">
            <a:prstTxWarp prst="textNoShape">
              <a:avLst/>
            </a:prstTxWarp>
            <a:spAutoFit/>
          </a:bodyPr>
          <a:lstStyle/>
          <a:p>
            <a:r>
              <a:rPr lang="en-US" sz="1400"/>
              <a:t>Attribute Mapping</a:t>
            </a:r>
            <a:endParaRPr lang="en-US" sz="900"/>
          </a:p>
        </p:txBody>
      </p:sp>
      <p:pic>
        <p:nvPicPr>
          <p:cNvPr id="83983"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8360" name="Rectangle 8"/>
          <p:cNvSpPr>
            <a:spLocks noGrp="1" noChangeArrowheads="1"/>
          </p:cNvSpPr>
          <p:nvPr>
            <p:ph type="ctrTitle"/>
          </p:nvPr>
        </p:nvSpPr>
        <p:spPr/>
        <p:txBody>
          <a:bodyPr/>
          <a:lstStyle/>
          <a:p>
            <a:r>
              <a:rPr lang="en-US" dirty="0" smtClean="0"/>
              <a:t>caGrid Service Metadata</a:t>
            </a:r>
            <a:endParaRPr lang="en-US" dirty="0"/>
          </a:p>
        </p:txBody>
      </p:sp>
      <p:sp>
        <p:nvSpPr>
          <p:cNvPr id="228369" name="Text Box 17"/>
          <p:cNvSpPr txBox="1">
            <a:spLocks noChangeArrowheads="1"/>
          </p:cNvSpPr>
          <p:nvPr/>
        </p:nvSpPr>
        <p:spPr bwMode="auto">
          <a:xfrm>
            <a:off x="6019800" y="5029200"/>
            <a:ext cx="2667000" cy="738664"/>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dirty="0"/>
              <a:t>Scott </a:t>
            </a:r>
            <a:r>
              <a:rPr lang="en-US" sz="1400" dirty="0" err="1"/>
              <a:t>Oster</a:t>
            </a:r>
            <a:r>
              <a:rPr lang="en-US" sz="1400" dirty="0"/>
              <a:t> </a:t>
            </a:r>
            <a:r>
              <a:rPr lang="en-US" sz="1400" dirty="0" smtClean="0"/>
              <a:t>(</a:t>
            </a:r>
            <a:r>
              <a:rPr lang="en-US" sz="1400" dirty="0" smtClean="0">
                <a:hlinkClick r:id="rId3"/>
              </a:rPr>
              <a:t>Scott.Oster@osumc.edu</a:t>
            </a:r>
            <a:r>
              <a:rPr lang="en-US" sz="1400" dirty="0" smtClean="0"/>
              <a:t>) </a:t>
            </a:r>
            <a:r>
              <a:rPr lang="en-US" sz="1400" dirty="0"/>
              <a:t>- Ohio State University</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Problem Statement</a:t>
            </a:r>
          </a:p>
        </p:txBody>
      </p:sp>
      <p:sp>
        <p:nvSpPr>
          <p:cNvPr id="11267" name="Content Placeholder 2"/>
          <p:cNvSpPr>
            <a:spLocks noGrp="1"/>
          </p:cNvSpPr>
          <p:nvPr>
            <p:ph idx="1"/>
          </p:nvPr>
        </p:nvSpPr>
        <p:spPr/>
        <p:txBody>
          <a:bodyPr/>
          <a:lstStyle/>
          <a:p>
            <a:r>
              <a:rPr lang="en-US" sz="2400"/>
              <a:t>Achieving caBIG interoperability goals on the grid requires not only sound handling of both syntax and semantics, but also a formal binding between them</a:t>
            </a:r>
          </a:p>
          <a:p>
            <a:endParaRPr lang="en-US" sz="2400"/>
          </a:p>
          <a:p>
            <a:r>
              <a:rPr lang="en-US" sz="2400"/>
              <a:t>Previously, the binding was:</a:t>
            </a:r>
          </a:p>
          <a:p>
            <a:pPr lvl="1"/>
            <a:r>
              <a:rPr lang="en-US" sz="2400"/>
              <a:t>implicit and based upon overly constraining assumptions (in some cases)</a:t>
            </a:r>
          </a:p>
          <a:p>
            <a:pPr lvl="1"/>
            <a:r>
              <a:rPr lang="en-US" sz="2400"/>
              <a:t>difficult to make use of programmatically</a:t>
            </a:r>
          </a:p>
          <a:p>
            <a:pPr lvl="1"/>
            <a:r>
              <a:rPr lang="en-US" sz="2400"/>
              <a:t>difficult to verify, and therefore enforce, compliance with</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of Grid </a:t>
            </a:r>
            <a:r>
              <a:rPr lang="en-US" i="1"/>
              <a:t>Data Syntax</a:t>
            </a:r>
          </a:p>
        </p:txBody>
      </p:sp>
      <p:pic>
        <p:nvPicPr>
          <p:cNvPr id="12291" name="Content Placeholder 3" descr="Capture.JPG"/>
          <p:cNvPicPr>
            <a:picLocks noGrp="1" noChangeAspect="1"/>
          </p:cNvPicPr>
          <p:nvPr>
            <p:ph idx="1"/>
          </p:nvPr>
        </p:nvPicPr>
        <p:blipFill>
          <a:blip r:embed="rId2"/>
          <a:srcRect r="659"/>
          <a:stretch>
            <a:fillRect/>
          </a:stretch>
        </p:blipFill>
        <p:spPr>
          <a:xfrm>
            <a:off x="280988" y="1322388"/>
            <a:ext cx="8707437" cy="2563812"/>
          </a:xfrm>
        </p:spPr>
      </p:pic>
      <p:sp>
        <p:nvSpPr>
          <p:cNvPr id="12292"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XML of CQL Results from a query to a Data Service</a:t>
            </a:r>
          </a:p>
          <a:p>
            <a:pPr marL="342900" indent="-342900">
              <a:buFont typeface="Arial" pitchFamily="-65" charset="0"/>
              <a:buChar char="•"/>
            </a:pPr>
            <a:r>
              <a:rPr lang="en-US" sz="2400"/>
              <a:t>Infrastructure capable of mapping directly back to corresponding programming language objects</a:t>
            </a:r>
          </a:p>
          <a:p>
            <a:pPr marL="342900" indent="-342900">
              <a:buFont typeface="Arial" pitchFamily="-65" charset="0"/>
              <a:buChar char="•"/>
            </a:pPr>
            <a:r>
              <a:rPr lang="en-US" sz="2400"/>
              <a:t>Semantics of data are </a:t>
            </a:r>
            <a:r>
              <a:rPr lang="en-US" sz="2400" i="1"/>
              <a:t>explicitly </a:t>
            </a:r>
            <a:r>
              <a:rPr lang="en-US" sz="2400"/>
              <a:t>bound to the conceptual model (DomainModel) the user queried against, and </a:t>
            </a:r>
            <a:r>
              <a:rPr lang="en-US" sz="2400" i="1"/>
              <a:t>implicitly</a:t>
            </a:r>
            <a:r>
              <a:rPr lang="en-US" sz="2400"/>
              <a:t> associated with this XML via it’s namespace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Computable Interoperability</a:t>
            </a:r>
          </a:p>
        </p:txBody>
      </p:sp>
      <p:sp>
        <p:nvSpPr>
          <p:cNvPr id="28675" name="Rectangle 3"/>
          <p:cNvSpPr>
            <a:spLocks noChangeArrowheads="1"/>
          </p:cNvSpPr>
          <p:nvPr/>
        </p:nvSpPr>
        <p:spPr bwMode="auto">
          <a:xfrm>
            <a:off x="1143000" y="1905000"/>
            <a:ext cx="1905000" cy="3352800"/>
          </a:xfrm>
          <a:prstGeom prst="rect">
            <a:avLst/>
          </a:prstGeom>
          <a:solidFill>
            <a:srgbClr val="FFEFEB"/>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76" name="Line 4"/>
          <p:cNvSpPr>
            <a:spLocks noChangeShapeType="1"/>
          </p:cNvSpPr>
          <p:nvPr/>
        </p:nvSpPr>
        <p:spPr bwMode="auto">
          <a:xfrm>
            <a:off x="11430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7" name="Line 5"/>
          <p:cNvSpPr>
            <a:spLocks noChangeShapeType="1"/>
          </p:cNvSpPr>
          <p:nvPr/>
        </p:nvSpPr>
        <p:spPr bwMode="auto">
          <a:xfrm>
            <a:off x="11430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8" name="Line 6"/>
          <p:cNvSpPr>
            <a:spLocks noChangeShapeType="1"/>
          </p:cNvSpPr>
          <p:nvPr/>
        </p:nvSpPr>
        <p:spPr bwMode="auto">
          <a:xfrm>
            <a:off x="11430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9" name="Line 7"/>
          <p:cNvSpPr>
            <a:spLocks noChangeShapeType="1"/>
          </p:cNvSpPr>
          <p:nvPr/>
        </p:nvSpPr>
        <p:spPr bwMode="auto">
          <a:xfrm>
            <a:off x="11430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0" name="Line 8"/>
          <p:cNvSpPr>
            <a:spLocks noChangeShapeType="1"/>
          </p:cNvSpPr>
          <p:nvPr/>
        </p:nvSpPr>
        <p:spPr bwMode="auto">
          <a:xfrm>
            <a:off x="11430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1" name="Line 9"/>
          <p:cNvSpPr>
            <a:spLocks noChangeShapeType="1"/>
          </p:cNvSpPr>
          <p:nvPr/>
        </p:nvSpPr>
        <p:spPr bwMode="auto">
          <a:xfrm>
            <a:off x="11430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2" name="Text Box 10"/>
          <p:cNvSpPr txBox="1">
            <a:spLocks noChangeArrowheads="1"/>
          </p:cNvSpPr>
          <p:nvPr/>
        </p:nvSpPr>
        <p:spPr bwMode="auto">
          <a:xfrm>
            <a:off x="1676400" y="1981200"/>
            <a:ext cx="831850" cy="366713"/>
          </a:xfrm>
          <a:prstGeom prst="rect">
            <a:avLst/>
          </a:prstGeom>
          <a:noFill/>
          <a:ln w="9525">
            <a:noFill/>
            <a:miter lim="800000"/>
            <a:headEnd/>
            <a:tailEnd/>
          </a:ln>
        </p:spPr>
        <p:txBody>
          <a:bodyPr wrap="none">
            <a:prstTxWarp prst="textNoShape">
              <a:avLst/>
            </a:prstTxWarp>
            <a:spAutoFit/>
          </a:bodyPr>
          <a:lstStyle/>
          <a:p>
            <a:r>
              <a:rPr lang="en-US" b="1"/>
              <a:t>Agent</a:t>
            </a:r>
          </a:p>
        </p:txBody>
      </p:sp>
      <p:sp>
        <p:nvSpPr>
          <p:cNvPr id="28683" name="Text Box 11"/>
          <p:cNvSpPr txBox="1">
            <a:spLocks noChangeArrowheads="1"/>
          </p:cNvSpPr>
          <p:nvPr/>
        </p:nvSpPr>
        <p:spPr bwMode="auto">
          <a:xfrm>
            <a:off x="1295400" y="2590800"/>
            <a:ext cx="755650" cy="366713"/>
          </a:xfrm>
          <a:prstGeom prst="rect">
            <a:avLst/>
          </a:prstGeom>
          <a:noFill/>
          <a:ln w="9525">
            <a:noFill/>
            <a:miter lim="800000"/>
            <a:headEnd/>
            <a:tailEnd/>
          </a:ln>
        </p:spPr>
        <p:txBody>
          <a:bodyPr wrap="none">
            <a:prstTxWarp prst="textNoShape">
              <a:avLst/>
            </a:prstTxWarp>
            <a:spAutoFit/>
          </a:bodyPr>
          <a:lstStyle/>
          <a:p>
            <a:r>
              <a:rPr lang="en-US"/>
              <a:t>name</a:t>
            </a:r>
          </a:p>
        </p:txBody>
      </p:sp>
      <p:sp>
        <p:nvSpPr>
          <p:cNvPr id="28684" name="Text Box 12"/>
          <p:cNvSpPr txBox="1">
            <a:spLocks noChangeArrowheads="1"/>
          </p:cNvSpPr>
          <p:nvPr/>
        </p:nvSpPr>
        <p:spPr bwMode="auto">
          <a:xfrm>
            <a:off x="1295400" y="3124200"/>
            <a:ext cx="1441450" cy="366713"/>
          </a:xfrm>
          <a:prstGeom prst="rect">
            <a:avLst/>
          </a:prstGeom>
          <a:noFill/>
          <a:ln w="9525">
            <a:noFill/>
            <a:miter lim="800000"/>
            <a:headEnd/>
            <a:tailEnd/>
          </a:ln>
        </p:spPr>
        <p:txBody>
          <a:bodyPr wrap="none">
            <a:prstTxWarp prst="textNoShape">
              <a:avLst/>
            </a:prstTxWarp>
            <a:spAutoFit/>
          </a:bodyPr>
          <a:lstStyle/>
          <a:p>
            <a:r>
              <a:rPr lang="en-US"/>
              <a:t>nSCNumber</a:t>
            </a:r>
          </a:p>
        </p:txBody>
      </p:sp>
      <p:sp>
        <p:nvSpPr>
          <p:cNvPr id="28685" name="Text Box 13"/>
          <p:cNvSpPr txBox="1">
            <a:spLocks noChangeArrowheads="1"/>
          </p:cNvSpPr>
          <p:nvPr/>
        </p:nvSpPr>
        <p:spPr bwMode="auto">
          <a:xfrm>
            <a:off x="1295400" y="4205288"/>
            <a:ext cx="1187450" cy="366712"/>
          </a:xfrm>
          <a:prstGeom prst="rect">
            <a:avLst/>
          </a:prstGeom>
          <a:noFill/>
          <a:ln w="9525">
            <a:noFill/>
            <a:miter lim="800000"/>
            <a:headEnd/>
            <a:tailEnd/>
          </a:ln>
        </p:spPr>
        <p:txBody>
          <a:bodyPr wrap="none">
            <a:prstTxWarp prst="textNoShape">
              <a:avLst/>
            </a:prstTxWarp>
            <a:spAutoFit/>
          </a:bodyPr>
          <a:lstStyle/>
          <a:p>
            <a:r>
              <a:rPr lang="en-US"/>
              <a:t>FDAIndID</a:t>
            </a:r>
          </a:p>
        </p:txBody>
      </p:sp>
      <p:sp>
        <p:nvSpPr>
          <p:cNvPr id="28686" name="Text Box 14"/>
          <p:cNvSpPr txBox="1">
            <a:spLocks noChangeArrowheads="1"/>
          </p:cNvSpPr>
          <p:nvPr/>
        </p:nvSpPr>
        <p:spPr bwMode="auto">
          <a:xfrm>
            <a:off x="1295400" y="3671888"/>
            <a:ext cx="1403350" cy="366712"/>
          </a:xfrm>
          <a:prstGeom prst="rect">
            <a:avLst/>
          </a:prstGeom>
          <a:noFill/>
          <a:ln w="9525">
            <a:noFill/>
            <a:miter lim="800000"/>
            <a:headEnd/>
            <a:tailEnd/>
          </a:ln>
        </p:spPr>
        <p:txBody>
          <a:bodyPr wrap="none">
            <a:prstTxWarp prst="textNoShape">
              <a:avLst/>
            </a:prstTxWarp>
            <a:spAutoFit/>
          </a:bodyPr>
          <a:lstStyle/>
          <a:p>
            <a:r>
              <a:rPr lang="en-US"/>
              <a:t>CTEPName</a:t>
            </a:r>
          </a:p>
        </p:txBody>
      </p:sp>
      <p:sp>
        <p:nvSpPr>
          <p:cNvPr id="28687" name="Text Box 15"/>
          <p:cNvSpPr txBox="1">
            <a:spLocks noChangeArrowheads="1"/>
          </p:cNvSpPr>
          <p:nvPr/>
        </p:nvSpPr>
        <p:spPr bwMode="auto">
          <a:xfrm>
            <a:off x="1295400" y="4800600"/>
            <a:ext cx="1492250" cy="366713"/>
          </a:xfrm>
          <a:prstGeom prst="rect">
            <a:avLst/>
          </a:prstGeom>
          <a:noFill/>
          <a:ln w="9525">
            <a:noFill/>
            <a:miter lim="800000"/>
            <a:headEnd/>
            <a:tailEnd/>
          </a:ln>
        </p:spPr>
        <p:txBody>
          <a:bodyPr wrap="none">
            <a:prstTxWarp prst="textNoShape">
              <a:avLst/>
            </a:prstTxWarp>
            <a:spAutoFit/>
          </a:bodyPr>
          <a:lstStyle/>
          <a:p>
            <a:r>
              <a:rPr lang="en-US"/>
              <a:t>IUPACName</a:t>
            </a:r>
          </a:p>
        </p:txBody>
      </p:sp>
      <p:sp>
        <p:nvSpPr>
          <p:cNvPr id="28688" name="Rectangle 16"/>
          <p:cNvSpPr>
            <a:spLocks noChangeArrowheads="1"/>
          </p:cNvSpPr>
          <p:nvPr/>
        </p:nvSpPr>
        <p:spPr bwMode="auto">
          <a:xfrm>
            <a:off x="5562600" y="1905000"/>
            <a:ext cx="1905000" cy="3352800"/>
          </a:xfrm>
          <a:prstGeom prst="rect">
            <a:avLst/>
          </a:prstGeom>
          <a:solidFill>
            <a:srgbClr val="CCECFF"/>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89" name="Line 17"/>
          <p:cNvSpPr>
            <a:spLocks noChangeShapeType="1"/>
          </p:cNvSpPr>
          <p:nvPr/>
        </p:nvSpPr>
        <p:spPr bwMode="auto">
          <a:xfrm>
            <a:off x="55626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0" name="Line 18"/>
          <p:cNvSpPr>
            <a:spLocks noChangeShapeType="1"/>
          </p:cNvSpPr>
          <p:nvPr/>
        </p:nvSpPr>
        <p:spPr bwMode="auto">
          <a:xfrm>
            <a:off x="55626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1" name="Line 19"/>
          <p:cNvSpPr>
            <a:spLocks noChangeShapeType="1"/>
          </p:cNvSpPr>
          <p:nvPr/>
        </p:nvSpPr>
        <p:spPr bwMode="auto">
          <a:xfrm>
            <a:off x="55626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2" name="Line 20"/>
          <p:cNvSpPr>
            <a:spLocks noChangeShapeType="1"/>
          </p:cNvSpPr>
          <p:nvPr/>
        </p:nvSpPr>
        <p:spPr bwMode="auto">
          <a:xfrm>
            <a:off x="55626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3" name="Line 21"/>
          <p:cNvSpPr>
            <a:spLocks noChangeShapeType="1"/>
          </p:cNvSpPr>
          <p:nvPr/>
        </p:nvSpPr>
        <p:spPr bwMode="auto">
          <a:xfrm>
            <a:off x="55626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4" name="Line 22"/>
          <p:cNvSpPr>
            <a:spLocks noChangeShapeType="1"/>
          </p:cNvSpPr>
          <p:nvPr/>
        </p:nvSpPr>
        <p:spPr bwMode="auto">
          <a:xfrm>
            <a:off x="55626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5" name="Text Box 23"/>
          <p:cNvSpPr txBox="1">
            <a:spLocks noChangeArrowheads="1"/>
          </p:cNvSpPr>
          <p:nvPr/>
        </p:nvSpPr>
        <p:spPr bwMode="auto">
          <a:xfrm>
            <a:off x="6096000" y="1981200"/>
            <a:ext cx="717550" cy="366713"/>
          </a:xfrm>
          <a:prstGeom prst="rect">
            <a:avLst/>
          </a:prstGeom>
          <a:noFill/>
          <a:ln w="9525">
            <a:noFill/>
            <a:miter lim="800000"/>
            <a:headEnd/>
            <a:tailEnd/>
          </a:ln>
        </p:spPr>
        <p:txBody>
          <a:bodyPr wrap="none">
            <a:prstTxWarp prst="textNoShape">
              <a:avLst/>
            </a:prstTxWarp>
            <a:spAutoFit/>
          </a:bodyPr>
          <a:lstStyle/>
          <a:p>
            <a:r>
              <a:rPr lang="en-US" b="1"/>
              <a:t>Drug</a:t>
            </a:r>
          </a:p>
        </p:txBody>
      </p:sp>
      <p:sp>
        <p:nvSpPr>
          <p:cNvPr id="28696" name="Text Box 24"/>
          <p:cNvSpPr txBox="1">
            <a:spLocks noChangeArrowheads="1"/>
          </p:cNvSpPr>
          <p:nvPr/>
        </p:nvSpPr>
        <p:spPr bwMode="auto">
          <a:xfrm>
            <a:off x="5715000" y="2590800"/>
            <a:ext cx="361950" cy="366713"/>
          </a:xfrm>
          <a:prstGeom prst="rect">
            <a:avLst/>
          </a:prstGeom>
          <a:noFill/>
          <a:ln w="9525">
            <a:noFill/>
            <a:miter lim="800000"/>
            <a:headEnd/>
            <a:tailEnd/>
          </a:ln>
        </p:spPr>
        <p:txBody>
          <a:bodyPr wrap="none">
            <a:prstTxWarp prst="textNoShape">
              <a:avLst/>
            </a:prstTxWarp>
            <a:spAutoFit/>
          </a:bodyPr>
          <a:lstStyle/>
          <a:p>
            <a:r>
              <a:rPr lang="en-US"/>
              <a:t>id</a:t>
            </a:r>
          </a:p>
        </p:txBody>
      </p:sp>
      <p:sp>
        <p:nvSpPr>
          <p:cNvPr id="28697" name="Text Box 25"/>
          <p:cNvSpPr txBox="1">
            <a:spLocks noChangeArrowheads="1"/>
          </p:cNvSpPr>
          <p:nvPr/>
        </p:nvSpPr>
        <p:spPr bwMode="auto">
          <a:xfrm>
            <a:off x="5715000" y="3124200"/>
            <a:ext cx="1225550" cy="366713"/>
          </a:xfrm>
          <a:prstGeom prst="rect">
            <a:avLst/>
          </a:prstGeom>
          <a:noFill/>
          <a:ln w="9525">
            <a:noFill/>
            <a:miter lim="800000"/>
            <a:headEnd/>
            <a:tailEnd/>
          </a:ln>
        </p:spPr>
        <p:txBody>
          <a:bodyPr wrap="none">
            <a:prstTxWarp prst="textNoShape">
              <a:avLst/>
            </a:prstTxWarp>
            <a:spAutoFit/>
          </a:bodyPr>
          <a:lstStyle/>
          <a:p>
            <a:r>
              <a:rPr lang="en-US"/>
              <a:t>NDCCode</a:t>
            </a:r>
          </a:p>
        </p:txBody>
      </p:sp>
      <p:sp>
        <p:nvSpPr>
          <p:cNvPr id="28698" name="Text Box 26"/>
          <p:cNvSpPr txBox="1">
            <a:spLocks noChangeArrowheads="1"/>
          </p:cNvSpPr>
          <p:nvPr/>
        </p:nvSpPr>
        <p:spPr bwMode="auto">
          <a:xfrm>
            <a:off x="5715000" y="4205288"/>
            <a:ext cx="1085850" cy="366712"/>
          </a:xfrm>
          <a:prstGeom prst="rect">
            <a:avLst/>
          </a:prstGeom>
          <a:noFill/>
          <a:ln w="9525">
            <a:noFill/>
            <a:miter lim="800000"/>
            <a:headEnd/>
            <a:tailEnd/>
          </a:ln>
        </p:spPr>
        <p:txBody>
          <a:bodyPr wrap="none">
            <a:prstTxWarp prst="textNoShape">
              <a:avLst/>
            </a:prstTxWarp>
            <a:spAutoFit/>
          </a:bodyPr>
          <a:lstStyle/>
          <a:p>
            <a:r>
              <a:rPr lang="en-US"/>
              <a:t>approver</a:t>
            </a:r>
          </a:p>
        </p:txBody>
      </p:sp>
      <p:sp>
        <p:nvSpPr>
          <p:cNvPr id="28699" name="Text Box 27"/>
          <p:cNvSpPr txBox="1">
            <a:spLocks noChangeArrowheads="1"/>
          </p:cNvSpPr>
          <p:nvPr/>
        </p:nvSpPr>
        <p:spPr bwMode="auto">
          <a:xfrm>
            <a:off x="5715000" y="3671888"/>
            <a:ext cx="1543050" cy="366712"/>
          </a:xfrm>
          <a:prstGeom prst="rect">
            <a:avLst/>
          </a:prstGeom>
          <a:noFill/>
          <a:ln w="9525">
            <a:noFill/>
            <a:miter lim="800000"/>
            <a:headEnd/>
            <a:tailEnd/>
          </a:ln>
        </p:spPr>
        <p:txBody>
          <a:bodyPr wrap="none">
            <a:prstTxWarp prst="textNoShape">
              <a:avLst/>
            </a:prstTxWarp>
            <a:spAutoFit/>
          </a:bodyPr>
          <a:lstStyle/>
          <a:p>
            <a:r>
              <a:rPr lang="en-US"/>
              <a:t>approvalDate</a:t>
            </a:r>
          </a:p>
        </p:txBody>
      </p:sp>
      <p:sp>
        <p:nvSpPr>
          <p:cNvPr id="28700" name="Text Box 28"/>
          <p:cNvSpPr txBox="1">
            <a:spLocks noChangeArrowheads="1"/>
          </p:cNvSpPr>
          <p:nvPr/>
        </p:nvSpPr>
        <p:spPr bwMode="auto">
          <a:xfrm>
            <a:off x="5715000" y="4800600"/>
            <a:ext cx="1047750" cy="366713"/>
          </a:xfrm>
          <a:prstGeom prst="rect">
            <a:avLst/>
          </a:prstGeom>
          <a:noFill/>
          <a:ln w="9525">
            <a:noFill/>
            <a:miter lim="800000"/>
            <a:headEnd/>
            <a:tailEnd/>
          </a:ln>
        </p:spPr>
        <p:txBody>
          <a:bodyPr wrap="none">
            <a:prstTxWarp prst="textNoShape">
              <a:avLst/>
            </a:prstTxWarp>
            <a:spAutoFit/>
          </a:bodyPr>
          <a:lstStyle/>
          <a:p>
            <a:r>
              <a:rPr lang="en-US"/>
              <a:t>fdaCode</a:t>
            </a:r>
          </a:p>
        </p:txBody>
      </p:sp>
      <p:sp>
        <p:nvSpPr>
          <p:cNvPr id="28701" name="Oval 29"/>
          <p:cNvSpPr>
            <a:spLocks noChangeArrowheads="1"/>
          </p:cNvSpPr>
          <p:nvPr/>
        </p:nvSpPr>
        <p:spPr bwMode="auto">
          <a:xfrm>
            <a:off x="1219200" y="29718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2" name="Oval 30"/>
          <p:cNvSpPr>
            <a:spLocks noChangeArrowheads="1"/>
          </p:cNvSpPr>
          <p:nvPr/>
        </p:nvSpPr>
        <p:spPr bwMode="auto">
          <a:xfrm>
            <a:off x="5486400" y="46482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3" name="Line 31"/>
          <p:cNvSpPr>
            <a:spLocks noChangeShapeType="1"/>
          </p:cNvSpPr>
          <p:nvPr/>
        </p:nvSpPr>
        <p:spPr bwMode="auto">
          <a:xfrm>
            <a:off x="2743200" y="3352800"/>
            <a:ext cx="2743200" cy="1676400"/>
          </a:xfrm>
          <a:prstGeom prst="line">
            <a:avLst/>
          </a:prstGeom>
          <a:noFill/>
          <a:ln w="57150">
            <a:solidFill>
              <a:srgbClr val="FF0000"/>
            </a:solidFill>
            <a:round/>
            <a:headEnd/>
            <a:tailEnd/>
          </a:ln>
        </p:spPr>
        <p:txBody>
          <a:bodyPr>
            <a:prstTxWarp prst="textNoShape">
              <a:avLst/>
            </a:prstTxWarp>
          </a:bodyPr>
          <a:lstStyle/>
          <a:p>
            <a:endParaRPr lang="en-US"/>
          </a:p>
        </p:txBody>
      </p:sp>
      <p:grpSp>
        <p:nvGrpSpPr>
          <p:cNvPr id="2" name="Group 32"/>
          <p:cNvGrpSpPr>
            <a:grpSpLocks/>
          </p:cNvGrpSpPr>
          <p:nvPr/>
        </p:nvGrpSpPr>
        <p:grpSpPr bwMode="auto">
          <a:xfrm>
            <a:off x="3048000" y="1981200"/>
            <a:ext cx="6153150" cy="3186113"/>
            <a:chOff x="1968" y="1248"/>
            <a:chExt cx="3876" cy="2007"/>
          </a:xfrm>
        </p:grpSpPr>
        <p:sp>
          <p:nvSpPr>
            <p:cNvPr id="28707" name="Text Box 33"/>
            <p:cNvSpPr txBox="1">
              <a:spLocks noChangeArrowheads="1"/>
            </p:cNvSpPr>
            <p:nvPr/>
          </p:nvSpPr>
          <p:spPr bwMode="auto">
            <a:xfrm>
              <a:off x="1968" y="1968"/>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8" name="Text Box 34"/>
            <p:cNvSpPr txBox="1">
              <a:spLocks noChangeArrowheads="1"/>
            </p:cNvSpPr>
            <p:nvPr/>
          </p:nvSpPr>
          <p:spPr bwMode="auto">
            <a:xfrm>
              <a:off x="4752" y="3024"/>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9" name="Text Box 35"/>
            <p:cNvSpPr txBox="1">
              <a:spLocks noChangeArrowheads="1"/>
            </p:cNvSpPr>
            <p:nvPr/>
          </p:nvSpPr>
          <p:spPr bwMode="auto">
            <a:xfrm>
              <a:off x="1968"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sp>
          <p:nvSpPr>
            <p:cNvPr id="28710" name="Text Box 36"/>
            <p:cNvSpPr txBox="1">
              <a:spLocks noChangeArrowheads="1"/>
            </p:cNvSpPr>
            <p:nvPr/>
          </p:nvSpPr>
          <p:spPr bwMode="auto">
            <a:xfrm>
              <a:off x="4752"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grpSp>
      <p:sp>
        <p:nvSpPr>
          <p:cNvPr id="28705" name="Text Box 37"/>
          <p:cNvSpPr txBox="1">
            <a:spLocks noChangeArrowheads="1"/>
          </p:cNvSpPr>
          <p:nvPr/>
        </p:nvSpPr>
        <p:spPr bwMode="auto">
          <a:xfrm>
            <a:off x="1263650" y="5541963"/>
            <a:ext cx="1497013"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My model</a:t>
            </a:r>
          </a:p>
        </p:txBody>
      </p:sp>
      <p:sp>
        <p:nvSpPr>
          <p:cNvPr id="28706" name="Text Box 38"/>
          <p:cNvSpPr txBox="1">
            <a:spLocks noChangeArrowheads="1"/>
          </p:cNvSpPr>
          <p:nvPr/>
        </p:nvSpPr>
        <p:spPr bwMode="auto">
          <a:xfrm>
            <a:off x="5624513" y="5541963"/>
            <a:ext cx="1766887"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Your model</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Example Syntax Use Cases</a:t>
            </a:r>
          </a:p>
        </p:txBody>
      </p:sp>
      <p:sp>
        <p:nvSpPr>
          <p:cNvPr id="13315" name="Content Placeholder 2"/>
          <p:cNvSpPr>
            <a:spLocks noGrp="1"/>
          </p:cNvSpPr>
          <p:nvPr>
            <p:ph idx="1"/>
          </p:nvPr>
        </p:nvSpPr>
        <p:spPr/>
        <p:txBody>
          <a:bodyPr/>
          <a:lstStyle/>
          <a:p>
            <a:r>
              <a:rPr lang="en-US" sz="2400" b="0"/>
              <a:t>I’m writing an application to process arbitrary data types, how do I know what the data will look like?</a:t>
            </a:r>
          </a:p>
          <a:p>
            <a:r>
              <a:rPr lang="en-US" sz="2400" b="0"/>
              <a:t>I want to build a grid service, how do I describe the inputs and outputs of its operations?</a:t>
            </a:r>
          </a:p>
          <a:p>
            <a:r>
              <a:rPr lang="en-US" sz="2400" b="0"/>
              <a:t>How can I be sure data I am getting is valid?</a:t>
            </a:r>
          </a:p>
          <a:p>
            <a:r>
              <a:rPr lang="en-US" sz="2400" b="0"/>
              <a:t>I don’t want to work with WSDL or XML, can’t I just use an object-oriented client API to talk to grid services?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Example of Grid </a:t>
            </a:r>
            <a:r>
              <a:rPr lang="en-US" i="1"/>
              <a:t>Data Semantics</a:t>
            </a:r>
          </a:p>
        </p:txBody>
      </p:sp>
      <p:sp>
        <p:nvSpPr>
          <p:cNvPr id="14339"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Snippet of XML representation of DomainModel metadata from a Data Service</a:t>
            </a:r>
          </a:p>
          <a:p>
            <a:pPr marL="342900" indent="-342900">
              <a:buFont typeface="Arial" pitchFamily="-65" charset="0"/>
              <a:buChar char="•"/>
            </a:pPr>
            <a:r>
              <a:rPr lang="en-US" sz="2400"/>
              <a:t>Describes the caDSR-registered logical structure, used to query the service; annotated with concept codes from EVS</a:t>
            </a:r>
          </a:p>
          <a:p>
            <a:pPr marL="342900" indent="-342900">
              <a:buFont typeface="Arial" pitchFamily="-65" charset="0"/>
              <a:buChar char="•"/>
            </a:pPr>
            <a:r>
              <a:rPr lang="en-US" sz="2400"/>
              <a:t>Independent of the syntax used to </a:t>
            </a:r>
            <a:r>
              <a:rPr lang="en-US" sz="2400" i="1"/>
              <a:t>realize</a:t>
            </a:r>
            <a:r>
              <a:rPr lang="en-US" sz="2400"/>
              <a:t> the data types on the grid (such as in the results of a query)</a:t>
            </a:r>
            <a:endParaRPr lang="en-US" sz="2400" i="1"/>
          </a:p>
        </p:txBody>
      </p:sp>
      <p:pic>
        <p:nvPicPr>
          <p:cNvPr id="14340" name="Picture 4" descr="Capture.JPG"/>
          <p:cNvPicPr>
            <a:picLocks noChangeAspect="1"/>
          </p:cNvPicPr>
          <p:nvPr/>
        </p:nvPicPr>
        <p:blipFill>
          <a:blip r:embed="rId2"/>
          <a:srcRect/>
          <a:stretch>
            <a:fillRect/>
          </a:stretch>
        </p:blipFill>
        <p:spPr bwMode="auto">
          <a:xfrm>
            <a:off x="295275" y="1281113"/>
            <a:ext cx="8774113" cy="2714625"/>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Example Semantics Use Cases</a:t>
            </a:r>
          </a:p>
        </p:txBody>
      </p:sp>
      <p:sp>
        <p:nvSpPr>
          <p:cNvPr id="15363" name="Content Placeholder 2"/>
          <p:cNvSpPr>
            <a:spLocks noGrp="1"/>
          </p:cNvSpPr>
          <p:nvPr>
            <p:ph idx="1"/>
          </p:nvPr>
        </p:nvSpPr>
        <p:spPr/>
        <p:txBody>
          <a:bodyPr/>
          <a:lstStyle/>
          <a:p>
            <a:r>
              <a:rPr lang="en-US" sz="2400" b="0"/>
              <a:t>What are the service addresses of all the running Data Services exposing data based on concept C16612?</a:t>
            </a:r>
          </a:p>
          <a:p>
            <a:r>
              <a:rPr lang="en-US" sz="2400" b="0"/>
              <a:t>What are the permissible values of Taxon.abbreviation in the caBIO 3.1 model?</a:t>
            </a:r>
          </a:p>
          <a:p>
            <a:r>
              <a:rPr lang="en-US" sz="2400" b="0"/>
              <a:t>Are there any Analytical Services on the grid which provide operations over a data type that is semantically interoperable with the caBIO 3.1 Tissue.organ?</a:t>
            </a:r>
          </a:p>
          <a:p>
            <a:r>
              <a:rPr lang="en-US" sz="2400" b="0"/>
              <a:t>How do I learn about the data available from an arbitrary Data Service?</a:t>
            </a:r>
          </a:p>
          <a:p>
            <a:pPr>
              <a:buFontTx/>
              <a:buNone/>
            </a:pPr>
            <a:endParaRPr lang="en-US" sz="2400" b="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Example Semantic/Syntax Binding</a:t>
            </a:r>
            <a:br>
              <a:rPr lang="en-US"/>
            </a:br>
            <a:r>
              <a:rPr lang="en-US"/>
              <a:t>Use cases</a:t>
            </a:r>
          </a:p>
        </p:txBody>
      </p:sp>
      <p:sp>
        <p:nvSpPr>
          <p:cNvPr id="16387" name="Content Placeholder 2"/>
          <p:cNvSpPr>
            <a:spLocks noGrp="1"/>
          </p:cNvSpPr>
          <p:nvPr>
            <p:ph idx="1"/>
          </p:nvPr>
        </p:nvSpPr>
        <p:spPr/>
        <p:txBody>
          <a:bodyPr/>
          <a:lstStyle/>
          <a:p>
            <a:r>
              <a:rPr lang="en-US" sz="2400" b="0"/>
              <a:t>I’ve received a generic data set (such as a CQL results object), how can I understand the semantics of the contained data?</a:t>
            </a:r>
          </a:p>
          <a:p>
            <a:r>
              <a:rPr lang="en-US" sz="2400" b="0"/>
              <a:t>I want to describe a workflow using either logical models or EVS concepts, how can I figure out how the XML is structured such that I can use BPEL to extract data?</a:t>
            </a:r>
          </a:p>
          <a:p>
            <a:pPr lvl="1"/>
            <a:r>
              <a:rPr lang="en-US" sz="2400"/>
              <a:t>Better yet, is there a graphical tool that can do the transformation for me?</a:t>
            </a:r>
          </a:p>
          <a:p>
            <a:r>
              <a:rPr lang="en-US" sz="2400" b="0"/>
              <a:t>I registered my model in caDSR, why is Introduce asking me for XML Schemas?</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Realizing the Binding Use Cases</a:t>
            </a:r>
          </a:p>
        </p:txBody>
      </p:sp>
      <p:sp>
        <p:nvSpPr>
          <p:cNvPr id="17411" name="Content Placeholder 2"/>
          <p:cNvSpPr>
            <a:spLocks noGrp="1"/>
          </p:cNvSpPr>
          <p:nvPr>
            <p:ph idx="1"/>
          </p:nvPr>
        </p:nvSpPr>
        <p:spPr/>
        <p:txBody>
          <a:bodyPr/>
          <a:lstStyle/>
          <a:p>
            <a:r>
              <a:rPr lang="en-US" sz="2400" b="0"/>
              <a:t>Need the capability to formally describe, register, and access the association between a given data type’s syntax and semantics</a:t>
            </a:r>
          </a:p>
          <a:p>
            <a:r>
              <a:rPr lang="en-US" sz="2400" b="0"/>
              <a:t>The foundation of the grid data syntax is XML Schema; XML Schemas are identified by their namespaces</a:t>
            </a:r>
          </a:p>
          <a:p>
            <a:r>
              <a:rPr lang="en-US" sz="2400" b="0"/>
              <a:t>The foundation of the grid data semantics are the EVS annotated, caDSR data models; data models are identified by their caDSR identifier and version</a:t>
            </a:r>
          </a:p>
          <a:p>
            <a:r>
              <a:rPr lang="en-US" sz="2400" b="0"/>
              <a:t>The binding between syntax and semantics is essentially a mapping from the UML/caDSR </a:t>
            </a:r>
            <a:r>
              <a:rPr lang="en-US" sz="2400" b="0" i="1"/>
              <a:t>universe</a:t>
            </a:r>
            <a:r>
              <a:rPr lang="en-US" sz="2400" b="0"/>
              <a:t> to the XML/GME </a:t>
            </a:r>
            <a:r>
              <a:rPr lang="en-US" sz="2400" b="0" i="1"/>
              <a:t>universe</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Connecting UML and XML:</a:t>
            </a:r>
            <a:br>
              <a:rPr lang="en-US"/>
            </a:br>
            <a:r>
              <a:rPr lang="en-US"/>
              <a:t>Current Implementation</a:t>
            </a:r>
          </a:p>
        </p:txBody>
      </p:sp>
      <p:sp>
        <p:nvSpPr>
          <p:cNvPr id="18435" name="Rectangle 3"/>
          <p:cNvSpPr>
            <a:spLocks noGrp="1" noChangeArrowheads="1"/>
          </p:cNvSpPr>
          <p:nvPr>
            <p:ph type="body" idx="1"/>
          </p:nvPr>
        </p:nvSpPr>
        <p:spPr/>
        <p:txBody>
          <a:bodyPr/>
          <a:lstStyle/>
          <a:p>
            <a:pPr>
              <a:lnSpc>
                <a:spcPct val="90000"/>
              </a:lnSpc>
            </a:pPr>
            <a:r>
              <a:rPr lang="en-US" sz="2400"/>
              <a:t>Previous “solution” was to require an XML Schema for each package that followed a namespace construction rule</a:t>
            </a:r>
          </a:p>
          <a:p>
            <a:pPr>
              <a:lnSpc>
                <a:spcPct val="90000"/>
              </a:lnSpc>
            </a:pPr>
            <a:r>
              <a:rPr lang="en-US" sz="2400"/>
              <a:t>Had several limitations:</a:t>
            </a:r>
          </a:p>
          <a:p>
            <a:pPr lvl="1">
              <a:lnSpc>
                <a:spcPct val="90000"/>
              </a:lnSpc>
            </a:pPr>
            <a:r>
              <a:rPr lang="en-US" sz="2000"/>
              <a:t>Several caBIG projects wish to reuse existing XML Schemas, which have existing namespaces (can’t be changed for interoperability reasons)</a:t>
            </a:r>
          </a:p>
          <a:p>
            <a:pPr lvl="1">
              <a:lnSpc>
                <a:spcPct val="90000"/>
              </a:lnSpc>
            </a:pPr>
            <a:r>
              <a:rPr lang="en-US" sz="2000"/>
              <a:t>Some uniqueness constraints assumed are not strictly enforced</a:t>
            </a:r>
          </a:p>
          <a:p>
            <a:pPr lvl="1">
              <a:lnSpc>
                <a:spcPct val="90000"/>
              </a:lnSpc>
            </a:pPr>
            <a:r>
              <a:rPr lang="en-US" sz="2000"/>
              <a:t>Does not support “reverse lookup” (XSD -&gt; caDSR)</a:t>
            </a:r>
          </a:p>
          <a:p>
            <a:pPr lvl="1">
              <a:lnSpc>
                <a:spcPct val="90000"/>
              </a:lnSpc>
            </a:pPr>
            <a:r>
              <a:rPr lang="en-US" sz="2000"/>
              <a:t>Does not provide fine grain mapping necessary for some applications/infrastructure</a:t>
            </a:r>
          </a:p>
          <a:p>
            <a:pPr lvl="1">
              <a:lnSpc>
                <a:spcPct val="90000"/>
              </a:lnSpc>
            </a:pPr>
            <a:r>
              <a:rPr lang="en-US" sz="2000"/>
              <a:t>Somewhat prescriptive (namespaces, naming conventions, etc) when ideal solution is entirely descriptive</a:t>
            </a:r>
          </a:p>
          <a:p>
            <a:pPr lvl="1">
              <a:lnSpc>
                <a:spcPct val="90000"/>
              </a:lnSpc>
            </a:pPr>
            <a:endParaRPr lang="en-US"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r>
              <a:rPr lang="en-US" sz="2600"/>
              <a:t>Connecting UML and XML:</a:t>
            </a:r>
            <a:br>
              <a:rPr lang="en-US" sz="2600"/>
            </a:br>
            <a:r>
              <a:rPr lang="en-US" sz="2600"/>
              <a:t>The complexities</a:t>
            </a:r>
          </a:p>
        </p:txBody>
      </p:sp>
      <p:sp>
        <p:nvSpPr>
          <p:cNvPr id="1030" name="Rectangle 3"/>
          <p:cNvSpPr>
            <a:spLocks noGrp="1" noChangeArrowheads="1"/>
          </p:cNvSpPr>
          <p:nvPr>
            <p:ph type="body" idx="1"/>
          </p:nvPr>
        </p:nvSpPr>
        <p:spPr>
          <a:xfrm>
            <a:off x="457200" y="1338263"/>
            <a:ext cx="8229600" cy="1762125"/>
          </a:xfrm>
        </p:spPr>
        <p:txBody>
          <a:bodyPr/>
          <a:lstStyle/>
          <a:p>
            <a:pPr>
              <a:lnSpc>
                <a:spcPct val="80000"/>
              </a:lnSpc>
            </a:pPr>
            <a:r>
              <a:rPr lang="en-US" sz="2400"/>
              <a:t>There are a large variety of options on how a conceptual UML model can be represented in XML (many in use within caBIG as well as relevant external XML standards)</a:t>
            </a:r>
          </a:p>
          <a:p>
            <a:pPr lvl="1">
              <a:lnSpc>
                <a:spcPct val="80000"/>
              </a:lnSpc>
            </a:pPr>
            <a:r>
              <a:rPr lang="en-US" sz="2400"/>
              <a:t>Assumptions on namespaces or structure don’t work</a:t>
            </a:r>
          </a:p>
          <a:p>
            <a:pPr>
              <a:lnSpc>
                <a:spcPct val="80000"/>
              </a:lnSpc>
            </a:pPr>
            <a:r>
              <a:rPr lang="en-US" sz="2400"/>
              <a:t>Most applications/services “don’t care,” so process must be simple for the default case, but sufficient for the others</a:t>
            </a:r>
          </a:p>
        </p:txBody>
      </p:sp>
      <p:grpSp>
        <p:nvGrpSpPr>
          <p:cNvPr id="2" name="Group 16"/>
          <p:cNvGrpSpPr>
            <a:grpSpLocks/>
          </p:cNvGrpSpPr>
          <p:nvPr/>
        </p:nvGrpSpPr>
        <p:grpSpPr bwMode="auto">
          <a:xfrm>
            <a:off x="809625" y="3876675"/>
            <a:ext cx="8105775" cy="2895600"/>
            <a:chOff x="809625" y="3343275"/>
            <a:chExt cx="8105775" cy="2895600"/>
          </a:xfrm>
        </p:grpSpPr>
        <p:graphicFrame>
          <p:nvGraphicFramePr>
            <p:cNvPr id="1026" name="Object 2"/>
            <p:cNvGraphicFramePr>
              <a:graphicFrameLocks noChangeAspect="1"/>
            </p:cNvGraphicFramePr>
            <p:nvPr/>
          </p:nvGraphicFramePr>
          <p:xfrm>
            <a:off x="1419225" y="3800475"/>
            <a:ext cx="1600200" cy="1471613"/>
          </p:xfrm>
          <a:graphic>
            <a:graphicData uri="http://schemas.openxmlformats.org/presentationml/2006/ole">
              <p:oleObj spid="_x0000_s1177602" name="Bitmap Image" r:id="rId4" imgW="1066667" imgH="980952" progId="">
                <p:embed/>
              </p:oleObj>
            </a:graphicData>
          </a:graphic>
        </p:graphicFrame>
        <p:graphicFrame>
          <p:nvGraphicFramePr>
            <p:cNvPr id="1027" name="Object 3"/>
            <p:cNvGraphicFramePr>
              <a:graphicFrameLocks noChangeAspect="1"/>
            </p:cNvGraphicFramePr>
            <p:nvPr/>
          </p:nvGraphicFramePr>
          <p:xfrm>
            <a:off x="4086225" y="3648075"/>
            <a:ext cx="2828925" cy="2085975"/>
          </p:xfrm>
          <a:graphic>
            <a:graphicData uri="http://schemas.openxmlformats.org/presentationml/2006/ole">
              <p:oleObj spid="_x0000_s1177603" name="Bitmap Image" r:id="rId5" imgW="2828571" imgH="2085714" progId="">
                <p:embed/>
              </p:oleObj>
            </a:graphicData>
          </a:graphic>
        </p:graphicFrame>
        <p:graphicFrame>
          <p:nvGraphicFramePr>
            <p:cNvPr id="1028" name="Object 4"/>
            <p:cNvGraphicFramePr>
              <a:graphicFrameLocks noChangeAspect="1"/>
            </p:cNvGraphicFramePr>
            <p:nvPr/>
          </p:nvGraphicFramePr>
          <p:xfrm>
            <a:off x="6981825" y="3648075"/>
            <a:ext cx="1933575" cy="2209800"/>
          </p:xfrm>
          <a:graphic>
            <a:graphicData uri="http://schemas.openxmlformats.org/presentationml/2006/ole">
              <p:oleObj spid="_x0000_s1177604" name="Bitmap Image" r:id="rId6" imgW="1933333" imgH="2209524" progId="">
                <p:embed/>
              </p:oleObj>
            </a:graphicData>
          </a:graphic>
        </p:graphicFrame>
        <p:sp>
          <p:nvSpPr>
            <p:cNvPr id="1032" name="Line 7"/>
            <p:cNvSpPr>
              <a:spLocks noChangeShapeType="1"/>
            </p:cNvSpPr>
            <p:nvPr/>
          </p:nvSpPr>
          <p:spPr bwMode="auto">
            <a:xfrm>
              <a:off x="2867025" y="4029075"/>
              <a:ext cx="12954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3" name="Line 8"/>
            <p:cNvSpPr>
              <a:spLocks noChangeShapeType="1"/>
            </p:cNvSpPr>
            <p:nvPr/>
          </p:nvSpPr>
          <p:spPr bwMode="auto">
            <a:xfrm>
              <a:off x="3019425" y="4333875"/>
              <a:ext cx="2590800" cy="228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4" name="Line 9"/>
            <p:cNvSpPr>
              <a:spLocks noChangeShapeType="1"/>
            </p:cNvSpPr>
            <p:nvPr/>
          </p:nvSpPr>
          <p:spPr bwMode="auto">
            <a:xfrm>
              <a:off x="2943225" y="4714875"/>
              <a:ext cx="27432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5" name="Line 10"/>
            <p:cNvSpPr>
              <a:spLocks noChangeShapeType="1"/>
            </p:cNvSpPr>
            <p:nvPr/>
          </p:nvSpPr>
          <p:spPr bwMode="auto">
            <a:xfrm flipV="1">
              <a:off x="2943225" y="4181475"/>
              <a:ext cx="2590800" cy="6858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6" name="Rectangle 11"/>
            <p:cNvSpPr>
              <a:spLocks noChangeArrowheads="1"/>
            </p:cNvSpPr>
            <p:nvPr/>
          </p:nvSpPr>
          <p:spPr bwMode="auto">
            <a:xfrm>
              <a:off x="3324225" y="5553075"/>
              <a:ext cx="609600" cy="533400"/>
            </a:xfrm>
            <a:prstGeom prst="rect">
              <a:avLst/>
            </a:prstGeom>
            <a:noFill/>
            <a:ln w="9525">
              <a:noFill/>
              <a:miter lim="800000"/>
              <a:headEnd/>
              <a:tailEnd/>
            </a:ln>
          </p:spPr>
          <p:txBody>
            <a:bodyPr wrap="none" anchor="ctr">
              <a:prstTxWarp prst="textNoShape">
                <a:avLst/>
              </a:prstTxWarp>
            </a:bodyPr>
            <a:lstStyle/>
            <a:p>
              <a:pPr algn="ctr"/>
              <a:r>
                <a:rPr lang="en-US" sz="4400" b="1">
                  <a:solidFill>
                    <a:srgbClr val="FF0000"/>
                  </a:solidFill>
                  <a:latin typeface="Comic Sans MS" pitchFamily="-65" charset="0"/>
                </a:rPr>
                <a:t>?</a:t>
              </a:r>
            </a:p>
          </p:txBody>
        </p:sp>
        <p:sp>
          <p:nvSpPr>
            <p:cNvPr id="1037" name="Line 12"/>
            <p:cNvSpPr>
              <a:spLocks noChangeShapeType="1"/>
            </p:cNvSpPr>
            <p:nvPr/>
          </p:nvSpPr>
          <p:spPr bwMode="auto">
            <a:xfrm>
              <a:off x="2714625" y="5095875"/>
              <a:ext cx="6858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8" name="Line 13"/>
            <p:cNvSpPr>
              <a:spLocks noChangeShapeType="1"/>
            </p:cNvSpPr>
            <p:nvPr/>
          </p:nvSpPr>
          <p:spPr bwMode="auto">
            <a:xfrm>
              <a:off x="2486025" y="4486275"/>
              <a:ext cx="990600" cy="914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9" name="AutoShape 14"/>
            <p:cNvSpPr>
              <a:spLocks noChangeArrowheads="1"/>
            </p:cNvSpPr>
            <p:nvPr/>
          </p:nvSpPr>
          <p:spPr bwMode="auto">
            <a:xfrm>
              <a:off x="3248025" y="3419475"/>
              <a:ext cx="2133600" cy="609600"/>
            </a:xfrm>
            <a:prstGeom prst="wedgeRoundRectCallout">
              <a:avLst>
                <a:gd name="adj1" fmla="val 31847"/>
                <a:gd name="adj2" fmla="val 8437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Attribute or element?</a:t>
              </a:r>
            </a:p>
          </p:txBody>
        </p:sp>
        <p:sp>
          <p:nvSpPr>
            <p:cNvPr id="1040" name="AutoShape 15"/>
            <p:cNvSpPr>
              <a:spLocks noChangeArrowheads="1"/>
            </p:cNvSpPr>
            <p:nvPr/>
          </p:nvSpPr>
          <p:spPr bwMode="auto">
            <a:xfrm>
              <a:off x="885825" y="3343275"/>
              <a:ext cx="2133600" cy="381000"/>
            </a:xfrm>
            <a:prstGeom prst="wedgeRoundRectCallout">
              <a:avLst>
                <a:gd name="adj1" fmla="val 21801"/>
                <a:gd name="adj2" fmla="val 94167"/>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Names different</a:t>
              </a:r>
            </a:p>
          </p:txBody>
        </p:sp>
        <p:sp>
          <p:nvSpPr>
            <p:cNvPr id="1041" name="AutoShape 16"/>
            <p:cNvSpPr>
              <a:spLocks noChangeArrowheads="1"/>
            </p:cNvSpPr>
            <p:nvPr/>
          </p:nvSpPr>
          <p:spPr bwMode="auto">
            <a:xfrm>
              <a:off x="809625" y="5324475"/>
              <a:ext cx="1600200" cy="914400"/>
            </a:xfrm>
            <a:prstGeom prst="wedgeRoundRectCallout">
              <a:avLst>
                <a:gd name="adj1" fmla="val -17264"/>
                <a:gd name="adj2" fmla="val -101736"/>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What about Collection associations</a:t>
              </a: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600"/>
              <a:t>Connecting UML and XML:</a:t>
            </a:r>
            <a:br>
              <a:rPr lang="en-US" sz="2600"/>
            </a:br>
            <a:r>
              <a:rPr lang="en-US" sz="2600"/>
              <a:t>The solution</a:t>
            </a:r>
          </a:p>
        </p:txBody>
      </p:sp>
      <p:pic>
        <p:nvPicPr>
          <p:cNvPr id="19459"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a:ln w="9525">
            <a:noFill/>
            <a:miter lim="800000"/>
            <a:headEnd/>
            <a:tailEnd/>
          </a:ln>
        </p:spPr>
      </p:pic>
      <p:sp>
        <p:nvSpPr>
          <p:cNvPr id="19460" name="Rectangle 4"/>
          <p:cNvSpPr>
            <a:spLocks noGrp="1" noChangeArrowheads="1"/>
          </p:cNvSpPr>
          <p:nvPr>
            <p:ph type="body" idx="1"/>
          </p:nvPr>
        </p:nvSpPr>
        <p:spPr>
          <a:xfrm>
            <a:off x="457200" y="1371600"/>
            <a:ext cx="2870200" cy="4191000"/>
          </a:xfrm>
        </p:spPr>
        <p:txBody>
          <a:bodyPr/>
          <a:lstStyle/>
          <a:p>
            <a:r>
              <a:rPr lang="en-US" sz="2000"/>
              <a:t>Planned definition of mapping rules specify how a given UML entity is represented in XML over the grid</a:t>
            </a:r>
          </a:p>
          <a:p>
            <a:r>
              <a:rPr lang="en-US" sz="2000"/>
              <a:t>Maintained in the caDSR, lookup and query available through caDSR grid service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10"/>
          <p:cNvSpPr>
            <a:spLocks noGrp="1" noChangeArrowheads="1"/>
          </p:cNvSpPr>
          <p:nvPr>
            <p:ph type="title"/>
          </p:nvPr>
        </p:nvSpPr>
        <p:spPr/>
        <p:txBody>
          <a:bodyPr/>
          <a:lstStyle/>
          <a:p>
            <a:r>
              <a:rPr lang="en-US"/>
              <a:t>Partial Mapping Example</a:t>
            </a:r>
          </a:p>
        </p:txBody>
      </p:sp>
      <p:sp>
        <p:nvSpPr>
          <p:cNvPr id="20483" name="Rectangle 11"/>
          <p:cNvSpPr>
            <a:spLocks noGrp="1" noChangeArrowheads="1"/>
          </p:cNvSpPr>
          <p:nvPr>
            <p:ph idx="1"/>
          </p:nvPr>
        </p:nvSpPr>
        <p:spPr/>
        <p:txBody>
          <a:bodyPr/>
          <a:lstStyle/>
          <a:p>
            <a:pPr>
              <a:lnSpc>
                <a:spcPct val="80000"/>
              </a:lnSpc>
              <a:buFontTx/>
              <a:buNone/>
            </a:pPr>
            <a:r>
              <a:rPr lang="en-US" sz="1600"/>
              <a:t>Project:</a:t>
            </a:r>
          </a:p>
          <a:p>
            <a:pPr>
              <a:lnSpc>
                <a:spcPct val="80000"/>
              </a:lnSpc>
              <a:buFontTx/>
              <a:buNone/>
            </a:pPr>
            <a:r>
              <a:rPr lang="en-US" sz="1600"/>
              <a:t>	BookStore</a:t>
            </a:r>
          </a:p>
          <a:p>
            <a:pPr>
              <a:lnSpc>
                <a:spcPct val="80000"/>
              </a:lnSpc>
              <a:buFontTx/>
              <a:buNone/>
            </a:pPr>
            <a:r>
              <a:rPr lang="en-US" sz="1600"/>
              <a:t>Version:</a:t>
            </a:r>
          </a:p>
          <a:p>
            <a:pPr>
              <a:lnSpc>
                <a:spcPct val="80000"/>
              </a:lnSpc>
              <a:buFontTx/>
              <a:buNone/>
            </a:pPr>
            <a:r>
              <a:rPr lang="en-US" sz="1600"/>
              <a:t>	1.0</a:t>
            </a:r>
          </a:p>
        </p:txBody>
      </p:sp>
      <p:pic>
        <p:nvPicPr>
          <p:cNvPr id="20484"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p:spPr>
      </p:pic>
      <p:pic>
        <p:nvPicPr>
          <p:cNvPr id="20485"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p:spPr>
      </p:pic>
      <p:pic>
        <p:nvPicPr>
          <p:cNvPr id="20486"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p:spPr>
      </p:pic>
      <p:sp>
        <p:nvSpPr>
          <p:cNvPr id="20487"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20488"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89" name="Text Box 14"/>
          <p:cNvSpPr txBox="1">
            <a:spLocks noChangeArrowheads="1"/>
          </p:cNvSpPr>
          <p:nvPr/>
        </p:nvSpPr>
        <p:spPr bwMode="auto">
          <a:xfrm>
            <a:off x="1066800" y="4659313"/>
            <a:ext cx="3573463" cy="304800"/>
          </a:xfrm>
          <a:prstGeom prst="rect">
            <a:avLst/>
          </a:prstGeom>
          <a:noFill/>
          <a:ln w="9525">
            <a:noFill/>
            <a:miter lim="800000"/>
            <a:headEnd/>
            <a:tailEnd/>
          </a:ln>
        </p:spPr>
        <p:txBody>
          <a:bodyPr wrap="none">
            <a:prstTxWarp prst="textNoShape">
              <a:avLst/>
            </a:prstTxWarp>
            <a:spAutoFit/>
          </a:bodyPr>
          <a:lstStyle/>
          <a:p>
            <a:r>
              <a:rPr lang="en-US" sz="1400"/>
              <a:t>Project’s Namespace </a:t>
            </a:r>
            <a:r>
              <a:rPr lang="en-US" sz="900"/>
              <a:t>(gme://example.com/version/1.0)</a:t>
            </a:r>
          </a:p>
        </p:txBody>
      </p:sp>
      <p:sp>
        <p:nvSpPr>
          <p:cNvPr id="20490" name="Text Box 17"/>
          <p:cNvSpPr txBox="1">
            <a:spLocks noChangeArrowheads="1"/>
          </p:cNvSpPr>
          <p:nvPr/>
        </p:nvSpPr>
        <p:spPr bwMode="auto">
          <a:xfrm>
            <a:off x="7620000" y="1828800"/>
            <a:ext cx="1143000" cy="366713"/>
          </a:xfrm>
          <a:prstGeom prst="rect">
            <a:avLst/>
          </a:prstGeom>
          <a:noFill/>
          <a:ln w="9525">
            <a:noFill/>
            <a:miter lim="800000"/>
            <a:headEnd/>
            <a:tailEnd/>
          </a:ln>
        </p:spPr>
        <p:txBody>
          <a:bodyPr>
            <a:prstTxWarp prst="textNoShape">
              <a:avLst/>
            </a:prstTxWarp>
            <a:spAutoFit/>
          </a:bodyPr>
          <a:lstStyle/>
          <a:p>
            <a:endParaRPr lang="en-US"/>
          </a:p>
        </p:txBody>
      </p:sp>
      <p:sp>
        <p:nvSpPr>
          <p:cNvPr id="20491"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pitchFamily="-65" charset="2"/>
              <a:buChar char=""/>
            </a:pPr>
            <a:endParaRPr lang="en-US" sz="1000"/>
          </a:p>
        </p:txBody>
      </p:sp>
      <p:sp>
        <p:nvSpPr>
          <p:cNvPr id="20492"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93" name="Rectangle 20"/>
          <p:cNvSpPr>
            <a:spLocks noChangeArrowheads="1"/>
          </p:cNvSpPr>
          <p:nvPr/>
        </p:nvSpPr>
        <p:spPr bwMode="auto">
          <a:xfrm>
            <a:off x="5257800" y="1800225"/>
            <a:ext cx="1074738" cy="152400"/>
          </a:xfrm>
          <a:prstGeom prst="rect">
            <a:avLst/>
          </a:prstGeom>
          <a:solidFill>
            <a:srgbClr val="FFFF66">
              <a:alpha val="25098"/>
            </a:srgbClr>
          </a:solidFill>
          <a:ln w="9525">
            <a:solidFill>
              <a:schemeClr val="tx1"/>
            </a:solidFill>
            <a:miter lim="800000"/>
            <a:headEnd/>
            <a:tailEnd/>
          </a:ln>
        </p:spPr>
        <p:txBody>
          <a:bodyPr wrap="none" anchor="ctr">
            <a:prstTxWarp prst="textNoShape">
              <a:avLst/>
            </a:prstTxWarp>
          </a:bodyPr>
          <a:lstStyle/>
          <a:p>
            <a:endParaRPr lang="en-US"/>
          </a:p>
        </p:txBody>
      </p:sp>
      <p:sp>
        <p:nvSpPr>
          <p:cNvPr id="20494" name="Text Box 21"/>
          <p:cNvSpPr txBox="1">
            <a:spLocks noChangeArrowheads="1"/>
          </p:cNvSpPr>
          <p:nvPr/>
        </p:nvSpPr>
        <p:spPr bwMode="auto">
          <a:xfrm>
            <a:off x="6884988" y="2438400"/>
            <a:ext cx="1573212" cy="304800"/>
          </a:xfrm>
          <a:prstGeom prst="rect">
            <a:avLst/>
          </a:prstGeom>
          <a:noFill/>
          <a:ln w="9525">
            <a:noFill/>
            <a:miter lim="800000"/>
            <a:headEnd/>
            <a:tailEnd/>
          </a:ln>
        </p:spPr>
        <p:txBody>
          <a:bodyPr wrap="none">
            <a:prstTxWarp prst="textNoShape">
              <a:avLst/>
            </a:prstTxWarp>
            <a:spAutoFit/>
          </a:bodyPr>
          <a:lstStyle/>
          <a:p>
            <a:r>
              <a:rPr lang="en-US" sz="1400"/>
              <a:t>Attribute Mapping</a:t>
            </a:r>
            <a:endParaRPr lang="en-US" sz="900"/>
          </a:p>
        </p:txBody>
      </p:sp>
      <p:pic>
        <p:nvPicPr>
          <p:cNvPr id="20495"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t>Agenda</a:t>
            </a:r>
          </a:p>
        </p:txBody>
      </p:sp>
      <p:sp>
        <p:nvSpPr>
          <p:cNvPr id="608259" name="Rectangle 3"/>
          <p:cNvSpPr>
            <a:spLocks noGrp="1" noChangeArrowheads="1"/>
          </p:cNvSpPr>
          <p:nvPr>
            <p:ph type="body" idx="1"/>
          </p:nvPr>
        </p:nvSpPr>
        <p:spPr/>
        <p:txBody>
          <a:bodyPr/>
          <a:lstStyle/>
          <a:p>
            <a:r>
              <a:rPr lang="en-US" sz="2800" dirty="0" smtClean="0"/>
              <a:t>Service Overview</a:t>
            </a:r>
          </a:p>
          <a:p>
            <a:r>
              <a:rPr lang="en-US" sz="2800" dirty="0" smtClean="0"/>
              <a:t>Metadata Infrastructure</a:t>
            </a:r>
          </a:p>
          <a:p>
            <a:r>
              <a:rPr lang="en-US" sz="2800" dirty="0" smtClean="0"/>
              <a:t>Common Metadata Models</a:t>
            </a:r>
          </a:p>
          <a:p>
            <a:r>
              <a:rPr lang="en-US" sz="2800" dirty="0" smtClean="0"/>
              <a:t>Portal Metadata Examples</a:t>
            </a:r>
          </a:p>
          <a:p>
            <a:r>
              <a:rPr lang="en-US" sz="2800" smtClean="0"/>
              <a:t>Metadata-Driven </a:t>
            </a:r>
            <a:r>
              <a:rPr lang="en-US" sz="2800" dirty="0" smtClean="0"/>
              <a:t>Query Infrastructure</a:t>
            </a:r>
          </a:p>
          <a:p>
            <a:r>
              <a:rPr lang="en-US" sz="2800" dirty="0" smtClean="0"/>
              <a:t>Lessons Learned</a:t>
            </a:r>
          </a:p>
          <a:p>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4876800" y="2819400"/>
            <a:ext cx="4114800" cy="609600"/>
          </a:xfrm>
        </p:spPr>
        <p:txBody>
          <a:bodyPr/>
          <a:lstStyle/>
          <a:p>
            <a:pPr algn="r"/>
            <a:r>
              <a:rPr lang="en-US" sz="4000"/>
              <a:t>Using caGrid to for Semantic  Interoperability</a:t>
            </a:r>
          </a:p>
        </p:txBody>
      </p:sp>
      <p:sp>
        <p:nvSpPr>
          <p:cNvPr id="25603" name="Rectangle 3"/>
          <p:cNvSpPr>
            <a:spLocks noChangeArrowheads="1"/>
          </p:cNvSpPr>
          <p:nvPr/>
        </p:nvSpPr>
        <p:spPr bwMode="auto">
          <a:xfrm>
            <a:off x="4495800" y="1600200"/>
            <a:ext cx="4114800" cy="1200150"/>
          </a:xfrm>
          <a:prstGeom prst="rect">
            <a:avLst/>
          </a:prstGeom>
          <a:noFill/>
          <a:ln w="9525">
            <a:noFill/>
            <a:miter lim="800000"/>
            <a:headEnd/>
            <a:tailEnd/>
          </a:ln>
          <a:effectLst/>
        </p:spPr>
        <p:txBody>
          <a:bodyPr>
            <a:prstTxWarp prst="textNoShape">
              <a:avLst/>
            </a:prstTxWarp>
          </a:bodyPr>
          <a:lstStyle/>
          <a:p>
            <a:pPr algn="l" eaLnBrk="0" hangingPunct="0">
              <a:spcBef>
                <a:spcPct val="0"/>
              </a:spcBef>
            </a:pPr>
            <a:endParaRPr lang="en-GB" sz="2800" b="0">
              <a:solidFill>
                <a:srgbClr val="1C2674"/>
              </a:solidFill>
              <a:latin typeface="Arial" pitchFamily="-65"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en-US"/>
              <a:t>caGrid Community Involvement</a:t>
            </a:r>
          </a:p>
        </p:txBody>
      </p:sp>
      <p:sp>
        <p:nvSpPr>
          <p:cNvPr id="614403" name="Rectangle 3"/>
          <p:cNvSpPr>
            <a:spLocks noGrp="1" noChangeArrowheads="1"/>
          </p:cNvSpPr>
          <p:nvPr>
            <p:ph type="body" idx="1"/>
          </p:nvPr>
        </p:nvSpPr>
        <p:spPr/>
        <p:txBody>
          <a:bodyPr/>
          <a:lstStyle/>
          <a:p>
            <a:r>
              <a:rPr lang="en-US" sz="2400" dirty="0"/>
              <a:t>caGrid itself provides no real</a:t>
            </a:r>
            <a:r>
              <a:rPr lang="en-US" sz="2400" dirty="0" smtClean="0"/>
              <a:t> data </a:t>
            </a:r>
            <a:r>
              <a:rPr lang="en-US" sz="2400" dirty="0"/>
              <a:t>or</a:t>
            </a:r>
            <a:r>
              <a:rPr lang="en-US" sz="2400" dirty="0" smtClean="0"/>
              <a:t> analysis </a:t>
            </a:r>
            <a:r>
              <a:rPr lang="en-US" sz="2400" dirty="0"/>
              <a:t>to </a:t>
            </a:r>
            <a:r>
              <a:rPr lang="en-US" sz="2400" dirty="0" err="1"/>
              <a:t>caBIG</a:t>
            </a:r>
            <a:r>
              <a:rPr lang="en-US" sz="2400" dirty="0">
                <a:ea typeface="Arial" charset="0"/>
                <a:cs typeface="Arial" charset="0"/>
              </a:rPr>
              <a:t>™;</a:t>
            </a:r>
            <a:r>
              <a:rPr lang="en-US" sz="2400" dirty="0"/>
              <a:t> its the enabling infrastructure which allows the community to do so</a:t>
            </a:r>
            <a:endParaRPr lang="en-US" sz="2400" dirty="0" smtClean="0"/>
          </a:p>
          <a:p>
            <a:r>
              <a:rPr lang="en-US" sz="2400" dirty="0" smtClean="0"/>
              <a:t>The </a:t>
            </a:r>
            <a:r>
              <a:rPr lang="en-US" sz="2400" dirty="0"/>
              <a:t>real</a:t>
            </a:r>
            <a:r>
              <a:rPr lang="en-US" sz="2400" dirty="0" smtClean="0"/>
              <a:t> value </a:t>
            </a:r>
            <a:r>
              <a:rPr lang="en-US" sz="2400" dirty="0"/>
              <a:t>of the grid comes from bringing this information to the</a:t>
            </a:r>
            <a:r>
              <a:rPr lang="en-US" sz="2400" dirty="0" smtClean="0"/>
              <a:t> end user</a:t>
            </a:r>
          </a:p>
          <a:p>
            <a:r>
              <a:rPr lang="en-US" sz="2400" dirty="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t>What is a Community Provided caGrid Service?</a:t>
            </a:r>
          </a:p>
        </p:txBody>
      </p:sp>
      <p:sp>
        <p:nvSpPr>
          <p:cNvPr id="724995" name="Rectangle 3"/>
          <p:cNvSpPr>
            <a:spLocks noGrp="1" noChangeArrowheads="1"/>
          </p:cNvSpPr>
          <p:nvPr>
            <p:ph type="body" idx="1"/>
          </p:nvPr>
        </p:nvSpPr>
        <p:spPr>
          <a:xfrm>
            <a:off x="304800" y="1371600"/>
            <a:ext cx="8534400" cy="4953000"/>
          </a:xfrm>
        </p:spPr>
        <p:txBody>
          <a:bodyPr/>
          <a:lstStyle/>
          <a:p>
            <a:r>
              <a:rPr lang="en-US" sz="2000" dirty="0"/>
              <a:t>Silver compatible systems are exposed to the Grid as caGrid Services</a:t>
            </a:r>
          </a:p>
          <a:p>
            <a:pPr lvl="1"/>
            <a:r>
              <a:rPr lang="en-US" sz="2000" dirty="0" err="1"/>
              <a:t>caDSR</a:t>
            </a:r>
            <a:r>
              <a:rPr lang="en-US" sz="2000" dirty="0"/>
              <a:t> models are used for all data types, and transported over the grid in a common fashion</a:t>
            </a:r>
          </a:p>
          <a:p>
            <a:r>
              <a:rPr lang="en-US" sz="2000" dirty="0"/>
              <a:t>Standardized, common pattern and mechanism for remote access</a:t>
            </a:r>
          </a:p>
          <a:p>
            <a:pPr lvl="1"/>
            <a:r>
              <a:rPr lang="en-US" sz="2000" dirty="0"/>
              <a:t>Language and implementation technology independent</a:t>
            </a:r>
          </a:p>
          <a:p>
            <a:r>
              <a:rPr lang="en-US" sz="2000" dirty="0"/>
              <a:t>Common security infrastructure for authentication and authorization</a:t>
            </a:r>
          </a:p>
          <a:p>
            <a:r>
              <a:rPr lang="en-US" sz="2000" dirty="0"/>
              <a:t>Standardized service metadata models and metadata advertisement mechanisms</a:t>
            </a:r>
          </a:p>
          <a:p>
            <a:r>
              <a:rPr lang="en-US" sz="2000" dirty="0"/>
              <a:t>Community provided service types:</a:t>
            </a:r>
          </a:p>
          <a:p>
            <a:pPr lvl="1"/>
            <a:r>
              <a:rPr lang="en-US" sz="2000" dirty="0"/>
              <a:t>Data Services</a:t>
            </a:r>
          </a:p>
          <a:p>
            <a:pPr lvl="2"/>
            <a:r>
              <a:rPr lang="en-US" sz="1800" dirty="0"/>
              <a:t>Expose data to the grid in a unified way</a:t>
            </a:r>
          </a:p>
          <a:p>
            <a:pPr lvl="1"/>
            <a:r>
              <a:rPr lang="en-US" sz="2000" dirty="0"/>
              <a:t>Analytical Services</a:t>
            </a:r>
          </a:p>
          <a:p>
            <a:pPr lvl="2"/>
            <a:r>
              <a:rPr lang="en-US" sz="1800" dirty="0"/>
              <a:t>Expose analytical operations to the grid</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r>
              <a:rPr lang="en-US"/>
              <a:t>caGrid Metadata Infrastructure Goals</a:t>
            </a:r>
          </a:p>
        </p:txBody>
      </p:sp>
      <p:sp>
        <p:nvSpPr>
          <p:cNvPr id="876547" name="Rectangle 3"/>
          <p:cNvSpPr>
            <a:spLocks noGrp="1" noChangeArrowheads="1"/>
          </p:cNvSpPr>
          <p:nvPr>
            <p:ph type="body" idx="1"/>
          </p:nvPr>
        </p:nvSpPr>
        <p:spPr/>
        <p:txBody>
          <a:bodyPr/>
          <a:lstStyle/>
          <a:p>
            <a:r>
              <a:rPr lang="en-US" sz="2800" dirty="0"/>
              <a:t>Support</a:t>
            </a:r>
            <a:r>
              <a:rPr lang="en-US" sz="2800" dirty="0" smtClean="0"/>
              <a:t> a </a:t>
            </a:r>
            <a:r>
              <a:rPr lang="en-US" sz="2800" i="1" dirty="0" smtClean="0"/>
              <a:t>strongly </a:t>
            </a:r>
            <a:r>
              <a:rPr lang="en-US" sz="2800" i="1" dirty="0"/>
              <a:t>typed</a:t>
            </a:r>
            <a:r>
              <a:rPr lang="en-US" sz="2800" dirty="0"/>
              <a:t> grid</a:t>
            </a:r>
          </a:p>
          <a:p>
            <a:pPr lvl="1"/>
            <a:r>
              <a:rPr lang="en-US" sz="2800" dirty="0"/>
              <a:t>Syntactic and Semantic interoperability</a:t>
            </a:r>
          </a:p>
          <a:p>
            <a:pPr lvl="2"/>
            <a:r>
              <a:rPr lang="en-US" sz="2400" b="1" dirty="0"/>
              <a:t>Programmatic!</a:t>
            </a:r>
          </a:p>
          <a:p>
            <a:pPr lvl="1"/>
            <a:r>
              <a:rPr lang="en-US" sz="2800" dirty="0"/>
              <a:t>Smooth transition from Application to Grid and back</a:t>
            </a:r>
          </a:p>
          <a:p>
            <a:r>
              <a:rPr lang="en-US" sz="2800" dirty="0"/>
              <a:t>Leverage wealth of existing metadata</a:t>
            </a:r>
          </a:p>
          <a:p>
            <a:r>
              <a:rPr lang="en-US" sz="2800" dirty="0"/>
              <a:t>Enable service Advertisement and Discovery</a:t>
            </a:r>
          </a:p>
          <a:p>
            <a:endParaRPr lang="en-US" sz="28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en-US"/>
              <a:t>Metadata Services</a:t>
            </a:r>
          </a:p>
        </p:txBody>
      </p:sp>
      <p:sp>
        <p:nvSpPr>
          <p:cNvPr id="791555" name="Rectangle 3"/>
          <p:cNvSpPr>
            <a:spLocks noGrp="1" noChangeArrowheads="1"/>
          </p:cNvSpPr>
          <p:nvPr>
            <p:ph type="body" idx="1"/>
          </p:nvPr>
        </p:nvSpPr>
        <p:spPr/>
        <p:txBody>
          <a:bodyPr/>
          <a:lstStyle/>
          <a:p>
            <a:pPr>
              <a:lnSpc>
                <a:spcPct val="90000"/>
              </a:lnSpc>
            </a:pPr>
            <a:r>
              <a:rPr lang="en-US" sz="1600"/>
              <a:t>Cancer Data Standards Repository (caDSR)</a:t>
            </a:r>
          </a:p>
          <a:p>
            <a:pPr lvl="1">
              <a:lnSpc>
                <a:spcPct val="90000"/>
              </a:lnSpc>
            </a:pPr>
            <a:r>
              <a:rPr lang="en-US" sz="1500"/>
              <a:t>caBIG projects register their data models as Common Data Elements (CDEs) which are semantically harmonized and then centrally stored and managed the caDSR</a:t>
            </a:r>
          </a:p>
          <a:p>
            <a:pPr lvl="1">
              <a:lnSpc>
                <a:spcPct val="90000"/>
              </a:lnSpc>
            </a:pPr>
            <a:r>
              <a:rPr lang="en-US" sz="1500"/>
              <a:t>The caDSR grid service provides:</a:t>
            </a:r>
          </a:p>
          <a:p>
            <a:pPr lvl="2">
              <a:lnSpc>
                <a:spcPct val="90000"/>
              </a:lnSpc>
            </a:pPr>
            <a:r>
              <a:rPr lang="en-US" sz="1500"/>
              <a:t>Model discovery and traversal</a:t>
            </a:r>
          </a:p>
          <a:p>
            <a:pPr lvl="2">
              <a:lnSpc>
                <a:spcPct val="90000"/>
              </a:lnSpc>
            </a:pPr>
            <a:r>
              <a:rPr lang="en-US" sz="1500"/>
              <a:t>caGrid standard metadata generation capabilities</a:t>
            </a:r>
          </a:p>
          <a:p>
            <a:pPr>
              <a:lnSpc>
                <a:spcPct val="90000"/>
              </a:lnSpc>
            </a:pPr>
            <a:r>
              <a:rPr lang="en-US" sz="1600"/>
              <a:t>Enterprise Vocabulary Services (EVS)</a:t>
            </a:r>
          </a:p>
          <a:p>
            <a:pPr lvl="1">
              <a:lnSpc>
                <a:spcPct val="90000"/>
              </a:lnSpc>
            </a:pPr>
            <a:r>
              <a:rPr lang="en-US" sz="1500"/>
              <a:t>EVS is set of services and resources that address the need for controlled vocabulary</a:t>
            </a:r>
          </a:p>
          <a:p>
            <a:pPr lvl="1">
              <a:lnSpc>
                <a:spcPct val="90000"/>
              </a:lnSpc>
            </a:pPr>
            <a:r>
              <a:rPr lang="en-US" sz="1500"/>
              <a:t>The EVS grid service provides:</a:t>
            </a:r>
          </a:p>
          <a:p>
            <a:pPr lvl="2">
              <a:lnSpc>
                <a:spcPct val="90000"/>
              </a:lnSpc>
            </a:pPr>
            <a:r>
              <a:rPr lang="en-US" sz="1500"/>
              <a:t>Query access to the data semantics and controlled vocabulary managed by the EVS</a:t>
            </a:r>
          </a:p>
          <a:p>
            <a:pPr>
              <a:lnSpc>
                <a:spcPct val="90000"/>
              </a:lnSpc>
            </a:pPr>
            <a:r>
              <a:rPr lang="en-US" sz="1600"/>
              <a:t>Global Model Exchange (GME)</a:t>
            </a:r>
          </a:p>
          <a:p>
            <a:pPr lvl="1">
              <a:lnSpc>
                <a:spcPct val="90000"/>
              </a:lnSpc>
            </a:pPr>
            <a:r>
              <a:rPr lang="en-US" sz="1500"/>
              <a:t>GME is a DNS-like data definition registry and exchange service that is responsible for storing and linking together data models in the form of XML schema. </a:t>
            </a:r>
          </a:p>
          <a:p>
            <a:pPr lvl="1">
              <a:lnSpc>
                <a:spcPct val="90000"/>
              </a:lnSpc>
            </a:pPr>
            <a:r>
              <a:rPr lang="en-US" sz="1500"/>
              <a:t>The GME grid service provides:</a:t>
            </a:r>
          </a:p>
          <a:p>
            <a:pPr lvl="2">
              <a:lnSpc>
                <a:spcPct val="90000"/>
              </a:lnSpc>
            </a:pPr>
            <a:r>
              <a:rPr lang="en-US" sz="1500"/>
              <a:t>Access to the authoritative structural representation of data types on the grid</a:t>
            </a:r>
          </a:p>
          <a:p>
            <a:pPr>
              <a:lnSpc>
                <a:spcPct val="90000"/>
              </a:lnSpc>
            </a:pPr>
            <a:r>
              <a:rPr lang="en-US" sz="1600"/>
              <a:t>Globus Information Services: Index Service</a:t>
            </a:r>
          </a:p>
          <a:p>
            <a:pPr lvl="1">
              <a:lnSpc>
                <a:spcPct val="90000"/>
              </a:lnSpc>
            </a:pPr>
            <a:r>
              <a:rPr lang="en-US" sz="1500"/>
              <a:t>The Globus Information Services infrastructure provides a generic framework for aggregation of service metadata, a registry of running Grid services, and a dynamic data-generating and indexing node, suitable for use in a hierarchy or federation of services</a:t>
            </a:r>
          </a:p>
          <a:p>
            <a:pPr lvl="1">
              <a:lnSpc>
                <a:spcPct val="90000"/>
              </a:lnSpc>
            </a:pPr>
            <a:r>
              <a:rPr lang="en-US" sz="1500"/>
              <a:t>The Index grid service provides:</a:t>
            </a:r>
          </a:p>
          <a:p>
            <a:pPr lvl="2">
              <a:lnSpc>
                <a:spcPct val="90000"/>
              </a:lnSpc>
            </a:pPr>
            <a:r>
              <a:rPr lang="en-US" sz="1500"/>
              <a:t>Yellow and white pages for the grid</a:t>
            </a:r>
          </a:p>
          <a:p>
            <a:pPr lvl="1">
              <a:lnSpc>
                <a:spcPct val="90000"/>
              </a:lnSpc>
            </a:pPr>
            <a:endParaRPr lang="en-US" sz="150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710660" name="Visio" r:id="rId4" imgW="5943600" imgH="4394200" progId="">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dirty="0"/>
              <a:t>Advertisement:</a:t>
            </a:r>
          </a:p>
          <a:p>
            <a:pPr lvl="1"/>
            <a:r>
              <a:rPr lang="en-US" dirty="0"/>
              <a:t>The caGrid Grid Service Owner composes service metadata describing the service to the grid and publishes it to grid.  The service metadata describes properties of the grid services that caGrid users and other grid services may query.</a:t>
            </a:r>
            <a:r>
              <a:rPr lang="en-US" sz="2400" dirty="0"/>
              <a:t> </a:t>
            </a:r>
            <a:endParaRPr lang="en-US" sz="2400" b="1" dirty="0"/>
          </a:p>
          <a:p>
            <a:r>
              <a:rPr lang="en-US" sz="2400" dirty="0"/>
              <a:t>Discovery:</a:t>
            </a:r>
          </a:p>
          <a:p>
            <a:pPr lvl="1"/>
            <a:r>
              <a:rPr lang="en-US" dirty="0"/>
              <a:t>A caGrid Researcher specifies search criteria describing a service.  The research submits the discovery request to a discovery service, which identifies a list of services matching the criteria, and returns the list to the researcher</a:t>
            </a:r>
            <a:r>
              <a:rPr lang="en-US" dirty="0" smtClean="0"/>
              <a:t>.</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1045506" name="Visio" r:id="rId4" imgW="6400800" imgH="3975100" progId="">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All services register their</a:t>
            </a:r>
            <a:r>
              <a:rPr lang="en-US" dirty="0" smtClean="0"/>
              <a:t> address and </a:t>
            </a:r>
            <a:r>
              <a:rPr lang="en-US" dirty="0"/>
              <a:t>metadata information to an Index Service</a:t>
            </a:r>
          </a:p>
          <a:p>
            <a:pPr marL="304800" indent="-304800">
              <a:spcBef>
                <a:spcPct val="20000"/>
              </a:spcBef>
              <a:buClr>
                <a:srgbClr val="00AAF6"/>
              </a:buClr>
              <a:buFontTx/>
              <a:buChar char="•"/>
            </a:pPr>
            <a:r>
              <a:rPr lang="en-US" dirty="0"/>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Clients can discover services using a discovery API which facilitates inspection of data types</a:t>
            </a:r>
          </a:p>
          <a:p>
            <a:pPr marL="304800" indent="-304800">
              <a:spcBef>
                <a:spcPct val="20000"/>
              </a:spcBef>
              <a:buClr>
                <a:srgbClr val="00AAF6"/>
              </a:buClr>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dirty="0"/>
              <a:t>Clients formulate a query over the caGrid standard metadata</a:t>
            </a:r>
          </a:p>
          <a:p>
            <a:pPr lvl="1"/>
            <a:r>
              <a:rPr lang="en-US" sz="2000" dirty="0"/>
              <a:t>Examples:</a:t>
            </a:r>
          </a:p>
          <a:p>
            <a:pPr lvl="2"/>
            <a:r>
              <a:rPr lang="en-US" sz="1800" dirty="0"/>
              <a:t>“Find me all the services from</a:t>
            </a:r>
            <a:r>
              <a:rPr lang="en-US" sz="1800" dirty="0" smtClean="0"/>
              <a:t> Ohio State’s Cancer Center”</a:t>
            </a:r>
            <a:endParaRPr lang="en-US" sz="1800" dirty="0"/>
          </a:p>
          <a:p>
            <a:pPr lvl="2"/>
            <a:r>
              <a:rPr lang="en-US" sz="1800" dirty="0"/>
              <a:t>“Which Analytical services take Genes as input?”</a:t>
            </a:r>
          </a:p>
          <a:p>
            <a:pPr lvl="2"/>
            <a:r>
              <a:rPr lang="en-US" sz="1800" dirty="0"/>
              <a:t>“Which Data services expose data relating to </a:t>
            </a:r>
            <a:r>
              <a:rPr lang="en-US" sz="1800" i="1" dirty="0"/>
              <a:t>lung</a:t>
            </a:r>
            <a:r>
              <a:rPr lang="en-US" sz="1800" dirty="0"/>
              <a:t> </a:t>
            </a:r>
            <a:r>
              <a:rPr lang="en-US" sz="1800" i="1" dirty="0"/>
              <a:t>cancer</a:t>
            </a:r>
            <a:r>
              <a:rPr lang="en-US" sz="1800" dirty="0"/>
              <a:t>?”</a:t>
            </a:r>
          </a:p>
          <a:p>
            <a:pPr lvl="2"/>
            <a:r>
              <a:rPr lang="en-US" sz="1800" dirty="0"/>
              <a:t>“Find me all the services with some metadata mentioning the string </a:t>
            </a:r>
            <a:r>
              <a:rPr lang="en-US" sz="1800" i="1" dirty="0"/>
              <a:t>‘macromolecules’</a:t>
            </a:r>
            <a:r>
              <a:rPr lang="en-US" sz="1800" dirty="0"/>
              <a:t>”</a:t>
            </a:r>
          </a:p>
          <a:p>
            <a:r>
              <a:rPr lang="en-US" sz="2000" dirty="0"/>
              <a:t>This query is sent to the caGrid Index Service which returns the </a:t>
            </a:r>
            <a:r>
              <a:rPr lang="en-US" sz="2000" dirty="0" err="1" smtClean="0"/>
              <a:t>Address(es</a:t>
            </a:r>
            <a:r>
              <a:rPr lang="en-US" sz="2000" dirty="0" smtClean="0"/>
              <a:t>) </a:t>
            </a:r>
            <a:r>
              <a:rPr lang="en-US" sz="2000" dirty="0"/>
              <a:t>of the services satisfying the query</a:t>
            </a:r>
          </a:p>
          <a:p>
            <a:r>
              <a:rPr lang="en-US" sz="2000" dirty="0"/>
              <a:t>The client can then further interrogate the satisfying services by asking for all of their metadata or service descriptions</a:t>
            </a:r>
          </a:p>
          <a:p>
            <a:r>
              <a:rPr lang="en-US" sz="2000" dirty="0"/>
              <a:t>Finally the client invokes the desired services as appropriate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dirty="0"/>
              <a:t>Service Metadata:</a:t>
            </a:r>
            <a:r>
              <a:rPr lang="en-US" dirty="0" smtClean="0"/>
              <a:t> Core Model</a:t>
            </a:r>
            <a:endParaRPr lang="en-US" dirty="0"/>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Introduce</a:t>
            </a:r>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sz="3200"/>
              <a:t>Using caGrid to for Semantic  Interoperability</a:t>
            </a:r>
          </a:p>
        </p:txBody>
      </p:sp>
      <p:sp>
        <p:nvSpPr>
          <p:cNvPr id="543747" name="Rectangle 3"/>
          <p:cNvSpPr>
            <a:spLocks noGrp="1" noChangeArrowheads="1"/>
          </p:cNvSpPr>
          <p:nvPr>
            <p:ph type="body" idx="1"/>
          </p:nvPr>
        </p:nvSpPr>
        <p:spPr/>
        <p:txBody>
          <a:bodyPr/>
          <a:lstStyle/>
          <a:p>
            <a:r>
              <a:rPr lang="en-US" sz="2400"/>
              <a:t>In this Lesson, we will cover use of caGrid Services for the use case:</a:t>
            </a:r>
          </a:p>
          <a:p>
            <a:pPr lvl="1"/>
            <a:r>
              <a:rPr lang="en-US" sz="2400"/>
              <a:t>A researcher is trying collect information on proteins for a human BRCA1 gene.  </a:t>
            </a:r>
          </a:p>
          <a:p>
            <a:pPr lvl="2"/>
            <a:endParaRPr lang="en-US" sz="1800"/>
          </a:p>
          <a:p>
            <a:r>
              <a:rPr lang="en-US" sz="2400"/>
              <a:t>There will be a demo where we use caGrid Metadata services </a:t>
            </a:r>
          </a:p>
          <a:p>
            <a:pPr>
              <a:buFontTx/>
              <a:buNone/>
            </a:pPr>
            <a:endParaRPr lang="en-US" sz="2400"/>
          </a:p>
          <a:p>
            <a:r>
              <a:rPr lang="en-US" sz="2400"/>
              <a:t>Source code will be provided for modification</a:t>
            </a:r>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a:t>Data Service Metadata</a:t>
            </a:r>
          </a:p>
          <a:p>
            <a:pPr lvl="1"/>
            <a:r>
              <a:rPr lang="en-US"/>
              <a:t>Provided by all data services</a:t>
            </a:r>
          </a:p>
          <a:p>
            <a:pPr lvl="1"/>
            <a:r>
              <a:rPr lang="en-US"/>
              <a:t>Describes the Domain Model being exposed, in terms of a UML model linked to semantics</a:t>
            </a:r>
          </a:p>
          <a:p>
            <a:pPr lvl="1"/>
            <a:r>
              <a:rPr lang="en-US"/>
              <a:t>Provides information needed to formulate the Object-Oriented Query</a:t>
            </a:r>
          </a:p>
          <a:p>
            <a:pPr lvl="1"/>
            <a:r>
              <a:rPr lang="en-US"/>
              <a:t>As with common metadata, data types defined in terms of structure and semantics extracted from caDSR and EVS</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Map</a:t>
            </a:r>
            <a:br>
              <a:rPr lang="en-US" dirty="0" smtClean="0"/>
            </a:br>
            <a:r>
              <a:rPr lang="en-US" b="0" i="1" dirty="0" err="1" smtClean="0"/>
              <a:t>http://cagrid-portal.nci.nih.gov</a:t>
            </a:r>
            <a:r>
              <a:rPr lang="en-US" b="0" i="1" dirty="0" smtClean="0"/>
              <a:t>/</a:t>
            </a:r>
            <a:endParaRPr lang="en-US" b="0" i="1"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039362" name="Document" r:id="rId4" imgW="3048000" imgH="2095500" progId="Word.Document.12">
              <p:link updateAutomatic="1"/>
            </p:oleObj>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040386"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040387" name="Document" r:id="rId5"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041411"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041413" name="Document" r:id="rId4" imgW="2794000" imgH="3657600" progId="Word.Document.12">
              <p:link updateAutomatic="1"/>
            </p:oleObj>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t>Federated Query Processor</a:t>
            </a:r>
          </a:p>
        </p:txBody>
      </p:sp>
      <p:sp>
        <p:nvSpPr>
          <p:cNvPr id="856067" name="Rectangle 3"/>
          <p:cNvSpPr>
            <a:spLocks noGrp="1" noChangeArrowheads="1"/>
          </p:cNvSpPr>
          <p:nvPr>
            <p:ph type="body" idx="1"/>
          </p:nvPr>
        </p:nvSpPr>
        <p:spPr/>
        <p:txBody>
          <a:bodyPr/>
          <a:lstStyle/>
          <a:p>
            <a:r>
              <a:rPr lang="en-US" sz="2000"/>
              <a:t>Provides a mechanism to perform basic distributed aggregations and joins of queries over multiple data services</a:t>
            </a:r>
          </a:p>
          <a:p>
            <a:r>
              <a:rPr lang="en-US" sz="2000"/>
              <a:t>As caGrid data services all use a uniform query language, CQL, the Federated Query Infrastructure can be used to express queries over any combination of caGrid data services</a:t>
            </a:r>
          </a:p>
          <a:p>
            <a:r>
              <a:rPr lang="en-US" sz="2000"/>
              <a:t>Federated queries are expressed with a query language, DCQL, which is an extension to CQL to express such concepts as joins, aggregations, and target services</a:t>
            </a:r>
          </a:p>
          <a:p>
            <a:r>
              <a:rPr lang="en-US" sz="2000"/>
              <a:t>Implemented as a stateful grid service, queries may be executed asynchronously and results retrieved at a later time</a:t>
            </a:r>
          </a:p>
          <a:p>
            <a:pPr lvl="1"/>
            <a:r>
              <a:rPr lang="en-US" sz="2000"/>
              <a:t>Supports secure deployments wherein result ownership is enforced</a:t>
            </a:r>
          </a:p>
          <a:p>
            <a:r>
              <a:rPr lang="en-US" sz="200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Applications leveraging metadata will proliferate…</a:t>
            </a:r>
          </a:p>
          <a:p>
            <a:pPr lvl="1"/>
            <a:r>
              <a:rPr lang="en-US" dirty="0" smtClean="0"/>
              <a:t>Therefore, having a common “base model” is important</a:t>
            </a:r>
          </a:p>
          <a:p>
            <a:pPr lvl="1"/>
            <a:r>
              <a:rPr lang="en-US" dirty="0" smtClean="0"/>
              <a:t>Therefore, plan to assert its authenticity</a:t>
            </a:r>
          </a:p>
          <a:p>
            <a:pPr lvl="1"/>
            <a:r>
              <a:rPr lang="en-US" dirty="0" smtClean="0"/>
              <a:t>Therefore, consider future sources of information, and how to differentiate between them</a:t>
            </a:r>
          </a:p>
          <a:p>
            <a:r>
              <a:rPr lang="en-US" dirty="0" smtClean="0"/>
              <a:t>You don’t know what your users will want to do tomorrow…</a:t>
            </a:r>
          </a:p>
          <a:p>
            <a:pPr lvl="1"/>
            <a:r>
              <a:rPr lang="en-US" dirty="0" smtClean="0"/>
              <a:t>Therefore, design the model with extensibility in mind</a:t>
            </a:r>
          </a:p>
          <a:p>
            <a:pPr lvl="1"/>
            <a:r>
              <a:rPr lang="en-US" dirty="0" smtClean="0"/>
              <a:t>Therefore, have a plan to decide what should be incorporated into a common/standard model and what is “application specific”</a:t>
            </a:r>
          </a:p>
          <a:p>
            <a:r>
              <a:rPr lang="en-US" dirty="0" smtClean="0"/>
              <a:t>In distributed systems, aggregated information is always out of date…</a:t>
            </a:r>
          </a:p>
          <a:p>
            <a:pPr lvl="1"/>
            <a:r>
              <a:rPr lang="en-US" dirty="0" smtClean="0"/>
              <a:t>Therefore, only capture information which you can reliably use out of date given your scalability and performance needs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Interoperability</a:t>
            </a:r>
          </a:p>
        </p:txBody>
      </p:sp>
      <p:sp>
        <p:nvSpPr>
          <p:cNvPr id="8195" name="Rectangle 16"/>
          <p:cNvSpPr>
            <a:spLocks noGrp="1" noChangeArrowheads="1"/>
          </p:cNvSpPr>
          <p:nvPr>
            <p:ph type="body" idx="1"/>
          </p:nvPr>
        </p:nvSpPr>
        <p:spPr>
          <a:xfrm>
            <a:off x="971550" y="2008188"/>
            <a:ext cx="7415213" cy="3338512"/>
          </a:xfrm>
          <a:noFill/>
        </p:spPr>
        <p:txBody>
          <a:bodyPr/>
          <a:lstStyle/>
          <a:p>
            <a:r>
              <a:rPr lang="en-US"/>
              <a:t>The ability of multiple systems to  exchange information </a:t>
            </a:r>
            <a:br>
              <a:rPr lang="en-US"/>
            </a:br>
            <a:r>
              <a:rPr lang="en-US"/>
              <a:t>and to be able to use the information   that has been exchanged.</a:t>
            </a:r>
          </a:p>
        </p:txBody>
      </p:sp>
      <p:grpSp>
        <p:nvGrpSpPr>
          <p:cNvPr id="2" name="Group 17"/>
          <p:cNvGrpSpPr>
            <a:grpSpLocks/>
          </p:cNvGrpSpPr>
          <p:nvPr/>
        </p:nvGrpSpPr>
        <p:grpSpPr bwMode="auto">
          <a:xfrm>
            <a:off x="1243013" y="2633663"/>
            <a:ext cx="4395787" cy="3005137"/>
            <a:chOff x="576" y="1488"/>
            <a:chExt cx="2625" cy="1893"/>
          </a:xfrm>
        </p:grpSpPr>
        <p:cxnSp>
          <p:nvCxnSpPr>
            <p:cNvPr id="8202" name="AutoShape 18"/>
            <p:cNvCxnSpPr>
              <a:cxnSpLocks noChangeShapeType="1"/>
              <a:stCxn id="8206" idx="0"/>
              <a:endCxn id="8203" idx="2"/>
            </p:cNvCxnSpPr>
            <p:nvPr/>
          </p:nvCxnSpPr>
          <p:spPr bwMode="auto">
            <a:xfrm flipV="1">
              <a:off x="1476" y="1720"/>
              <a:ext cx="425" cy="968"/>
            </a:xfrm>
            <a:prstGeom prst="straightConnector1">
              <a:avLst/>
            </a:prstGeom>
            <a:noFill/>
            <a:ln w="9525">
              <a:solidFill>
                <a:schemeClr val="tx1"/>
              </a:solidFill>
              <a:round/>
              <a:headEnd/>
              <a:tailEnd type="triangle" w="lg" len="lg"/>
            </a:ln>
          </p:spPr>
        </p:cxnSp>
        <p:sp>
          <p:nvSpPr>
            <p:cNvPr id="8203" name="Rectangle 19"/>
            <p:cNvSpPr>
              <a:spLocks noChangeArrowheads="1"/>
            </p:cNvSpPr>
            <p:nvPr/>
          </p:nvSpPr>
          <p:spPr bwMode="auto">
            <a:xfrm>
              <a:off x="600" y="1488"/>
              <a:ext cx="2601" cy="232"/>
            </a:xfrm>
            <a:prstGeom prst="rect">
              <a:avLst/>
            </a:prstGeom>
            <a:solidFill>
              <a:srgbClr val="00FFFF">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grpSp>
          <p:nvGrpSpPr>
            <p:cNvPr id="3" name="Group 20"/>
            <p:cNvGrpSpPr>
              <a:grpSpLocks/>
            </p:cNvGrpSpPr>
            <p:nvPr/>
          </p:nvGrpSpPr>
          <p:grpSpPr bwMode="auto">
            <a:xfrm>
              <a:off x="576" y="2688"/>
              <a:ext cx="1800" cy="693"/>
              <a:chOff x="432" y="2736"/>
              <a:chExt cx="1488" cy="503"/>
            </a:xfrm>
          </p:grpSpPr>
          <p:sp>
            <p:nvSpPr>
              <p:cNvPr id="8205" name="Text Box 21"/>
              <p:cNvSpPr txBox="1">
                <a:spLocks noChangeArrowheads="1"/>
              </p:cNvSpPr>
              <p:nvPr/>
            </p:nvSpPr>
            <p:spPr bwMode="auto">
              <a:xfrm>
                <a:off x="447" y="2762"/>
                <a:ext cx="1440" cy="409"/>
              </a:xfrm>
              <a:prstGeom prst="rect">
                <a:avLst/>
              </a:prstGeom>
              <a:solidFill>
                <a:schemeClr val="bg1">
                  <a:alpha val="50195"/>
                </a:schemeClr>
              </a:solidFill>
              <a:ln w="9525">
                <a:solidFill>
                  <a:schemeClr val="bg1"/>
                </a:solidFill>
                <a:miter lim="800000"/>
                <a:headEnd/>
                <a:tailEnd/>
              </a:ln>
            </p:spPr>
            <p:txBody>
              <a:bodyPr wrap="none" lIns="92075" tIns="46038" rIns="92075" bIns="46038">
                <a:prstTxWarp prst="textNoShape">
                  <a:avLst/>
                </a:prstTxWarp>
                <a:spAutoFit/>
              </a:bodyPr>
              <a:lstStyle/>
              <a:p>
                <a:pPr algn="ctr" eaLnBrk="0" hangingPunct="0">
                  <a:lnSpc>
                    <a:spcPct val="93000"/>
                  </a:lnSpc>
                  <a:spcBef>
                    <a:spcPct val="50000"/>
                  </a:spcBef>
                </a:pPr>
                <a:r>
                  <a:rPr lang="en-US" sz="2800" b="1"/>
                  <a:t>Syntactic</a:t>
                </a:r>
                <a:br>
                  <a:rPr lang="en-US" sz="2800" b="1"/>
                </a:br>
                <a:r>
                  <a:rPr lang="en-US" sz="2800" b="1"/>
                  <a:t>interoperability</a:t>
                </a:r>
              </a:p>
            </p:txBody>
          </p:sp>
          <p:sp>
            <p:nvSpPr>
              <p:cNvPr id="8206" name="Text Box 22"/>
              <p:cNvSpPr txBox="1">
                <a:spLocks noChangeArrowheads="1"/>
              </p:cNvSpPr>
              <p:nvPr/>
            </p:nvSpPr>
            <p:spPr bwMode="auto">
              <a:xfrm>
                <a:off x="432" y="2736"/>
                <a:ext cx="1488" cy="503"/>
              </a:xfrm>
              <a:prstGeom prst="rect">
                <a:avLst/>
              </a:prstGeom>
              <a:solidFill>
                <a:srgbClr val="00FFFF">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b="1"/>
                  <a:t>                     </a:t>
                </a:r>
              </a:p>
              <a:p>
                <a:pPr algn="ctr" eaLnBrk="0" hangingPunct="0">
                  <a:lnSpc>
                    <a:spcPct val="93000"/>
                  </a:lnSpc>
                  <a:spcBef>
                    <a:spcPct val="50000"/>
                  </a:spcBef>
                </a:pPr>
                <a:endParaRPr lang="en-US" sz="2800" b="1"/>
              </a:p>
            </p:txBody>
          </p:sp>
        </p:grpSp>
      </p:grpSp>
      <p:grpSp>
        <p:nvGrpSpPr>
          <p:cNvPr id="4" name="Group 23"/>
          <p:cNvGrpSpPr>
            <a:grpSpLocks/>
          </p:cNvGrpSpPr>
          <p:nvPr/>
        </p:nvGrpSpPr>
        <p:grpSpPr bwMode="auto">
          <a:xfrm>
            <a:off x="4191000" y="3119438"/>
            <a:ext cx="3886200" cy="2443162"/>
            <a:chOff x="2352" y="1794"/>
            <a:chExt cx="2570" cy="1539"/>
          </a:xfrm>
        </p:grpSpPr>
        <p:sp>
          <p:nvSpPr>
            <p:cNvPr id="8198" name="Rectangle 24"/>
            <p:cNvSpPr>
              <a:spLocks noChangeArrowheads="1"/>
            </p:cNvSpPr>
            <p:nvPr/>
          </p:nvSpPr>
          <p:spPr bwMode="auto">
            <a:xfrm>
              <a:off x="2352" y="1794"/>
              <a:ext cx="2570" cy="240"/>
            </a:xfrm>
            <a:prstGeom prst="rect">
              <a:avLst/>
            </a:prstGeom>
            <a:solidFill>
              <a:srgbClr val="FF6600">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cxnSp>
          <p:nvCxnSpPr>
            <p:cNvPr id="8199" name="AutoShape 25"/>
            <p:cNvCxnSpPr>
              <a:cxnSpLocks noChangeShapeType="1"/>
              <a:endCxn id="8198" idx="2"/>
            </p:cNvCxnSpPr>
            <p:nvPr/>
          </p:nvCxnSpPr>
          <p:spPr bwMode="auto">
            <a:xfrm flipH="1" flipV="1">
              <a:off x="3637" y="2034"/>
              <a:ext cx="264" cy="606"/>
            </a:xfrm>
            <a:prstGeom prst="straightConnector1">
              <a:avLst/>
            </a:prstGeom>
            <a:noFill/>
            <a:ln w="9525">
              <a:solidFill>
                <a:schemeClr val="tx1"/>
              </a:solidFill>
              <a:round/>
              <a:headEnd/>
              <a:tailEnd type="triangle" w="lg" len="lg"/>
            </a:ln>
          </p:spPr>
        </p:cxnSp>
        <p:sp>
          <p:nvSpPr>
            <p:cNvPr id="8200" name="Rectangle 26"/>
            <p:cNvSpPr>
              <a:spLocks noChangeArrowheads="1"/>
            </p:cNvSpPr>
            <p:nvPr/>
          </p:nvSpPr>
          <p:spPr bwMode="auto">
            <a:xfrm>
              <a:off x="3121" y="2619"/>
              <a:ext cx="1653" cy="598"/>
            </a:xfrm>
            <a:prstGeom prst="rect">
              <a:avLst/>
            </a:prstGeom>
            <a:noFill/>
            <a:ln w="12700" cap="sq">
              <a:noFill/>
              <a:miter lim="800000"/>
              <a:headEnd type="none" w="sm" len="sm"/>
              <a:tailEnd type="none" w="sm" len="sm"/>
            </a:ln>
          </p:spPr>
          <p:txBody>
            <a:bodyPr wrap="none" anchor="ctr">
              <a:prstTxWarp prst="textNoShape">
                <a:avLst/>
              </a:prstTxWarp>
            </a:bodyPr>
            <a:lstStyle/>
            <a:p>
              <a:pPr algn="ctr"/>
              <a:r>
                <a:rPr lang="en-US" sz="2800" b="1"/>
                <a:t>Semantic</a:t>
              </a:r>
              <a:br>
                <a:rPr lang="en-US" sz="2800" b="1"/>
              </a:br>
              <a:r>
                <a:rPr lang="en-US" sz="2800" b="1"/>
                <a:t>interoperability</a:t>
              </a:r>
            </a:p>
          </p:txBody>
        </p:sp>
        <p:sp>
          <p:nvSpPr>
            <p:cNvPr id="8201" name="Text Box 27"/>
            <p:cNvSpPr txBox="1">
              <a:spLocks noChangeArrowheads="1"/>
            </p:cNvSpPr>
            <p:nvPr/>
          </p:nvSpPr>
          <p:spPr bwMode="auto">
            <a:xfrm>
              <a:off x="3073" y="2640"/>
              <a:ext cx="1824" cy="693"/>
            </a:xfrm>
            <a:prstGeom prst="rect">
              <a:avLst/>
            </a:prstGeom>
            <a:solidFill>
              <a:srgbClr val="FF6600">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a:t> </a:t>
              </a:r>
            </a:p>
            <a:p>
              <a:pPr algn="ctr" eaLnBrk="0" hangingPunct="0">
                <a:lnSpc>
                  <a:spcPct val="93000"/>
                </a:lnSpc>
                <a:spcBef>
                  <a:spcPct val="50000"/>
                </a:spcBef>
              </a:pPr>
              <a:r>
                <a:rPr lang="en-US" sz="2800"/>
                <a:t>                       </a:t>
              </a: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190750" y="28575"/>
          <a:ext cx="7029450" cy="6829425"/>
        </p:xfrm>
        <a:graphic>
          <a:graphicData uri="http://schemas.openxmlformats.org/presentationml/2006/ole">
            <p:oleObj spid="_x0000_s1185794" name="Bitmap Image" r:id="rId4" imgW="5961905" imgH="5792008" progId="">
              <p:embed/>
            </p:oleObj>
          </a:graphicData>
        </a:graphic>
      </p:graphicFrame>
      <p:sp>
        <p:nvSpPr>
          <p:cNvPr id="1027" name="AutoShape 3"/>
          <p:cNvSpPr>
            <a:spLocks noChangeArrowheads="1"/>
          </p:cNvSpPr>
          <p:nvPr/>
        </p:nvSpPr>
        <p:spPr bwMode="auto">
          <a:xfrm>
            <a:off x="381000" y="304800"/>
            <a:ext cx="1676400" cy="762000"/>
          </a:xfrm>
          <a:prstGeom prst="rightArrow">
            <a:avLst>
              <a:gd name="adj1" fmla="val 50000"/>
              <a:gd name="adj2" fmla="val 55000"/>
            </a:avLst>
          </a:prstGeom>
          <a:solidFill>
            <a:schemeClr val="bg1"/>
          </a:solidFill>
          <a:ln w="28575" cap="sq">
            <a:solidFill>
              <a:schemeClr val="hlink"/>
            </a:solidFill>
            <a:miter lim="800000"/>
            <a:headEnd/>
            <a:tailEnd/>
          </a:ln>
        </p:spPr>
        <p:txBody>
          <a:bodyPr wrap="none" anchor="ctr">
            <a:prstTxWarp prst="textNoShape">
              <a:avLst/>
            </a:prstTxWarp>
          </a:bodyPr>
          <a:lstStyle/>
          <a:p>
            <a:pPr algn="ctr"/>
            <a:r>
              <a:rPr lang="en-US" b="1">
                <a:solidFill>
                  <a:schemeClr val="hlink"/>
                </a:solidFill>
              </a:rPr>
              <a:t>SYNTACTIC</a:t>
            </a:r>
          </a:p>
        </p:txBody>
      </p:sp>
      <p:grpSp>
        <p:nvGrpSpPr>
          <p:cNvPr id="2" name="Group 4"/>
          <p:cNvGrpSpPr>
            <a:grpSpLocks/>
          </p:cNvGrpSpPr>
          <p:nvPr/>
        </p:nvGrpSpPr>
        <p:grpSpPr bwMode="auto">
          <a:xfrm>
            <a:off x="381000" y="2057400"/>
            <a:ext cx="1676400" cy="4572000"/>
            <a:chOff x="240" y="1296"/>
            <a:chExt cx="1056" cy="2880"/>
          </a:xfrm>
        </p:grpSpPr>
        <p:sp>
          <p:nvSpPr>
            <p:cNvPr id="1031" name="AutoShape 5"/>
            <p:cNvSpPr>
              <a:spLocks noChangeArrowheads="1"/>
            </p:cNvSpPr>
            <p:nvPr/>
          </p:nvSpPr>
          <p:spPr bwMode="auto">
            <a:xfrm>
              <a:off x="240" y="12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2" name="AutoShape 6"/>
            <p:cNvSpPr>
              <a:spLocks noChangeArrowheads="1"/>
            </p:cNvSpPr>
            <p:nvPr/>
          </p:nvSpPr>
          <p:spPr bwMode="auto">
            <a:xfrm>
              <a:off x="240" y="2352"/>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3" name="AutoShape 7"/>
            <p:cNvSpPr>
              <a:spLocks noChangeArrowheads="1"/>
            </p:cNvSpPr>
            <p:nvPr/>
          </p:nvSpPr>
          <p:spPr bwMode="auto">
            <a:xfrm>
              <a:off x="240" y="36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grpSp>
      <p:sp>
        <p:nvSpPr>
          <p:cNvPr id="1029" name="Text Box 8"/>
          <p:cNvSpPr txBox="1">
            <a:spLocks noChangeArrowheads="1"/>
          </p:cNvSpPr>
          <p:nvPr/>
        </p:nvSpPr>
        <p:spPr bwMode="auto">
          <a:xfrm>
            <a:off x="152400" y="4864100"/>
            <a:ext cx="5483225" cy="519113"/>
          </a:xfrm>
          <a:prstGeom prst="rect">
            <a:avLst/>
          </a:prstGeom>
          <a:solidFill>
            <a:schemeClr val="bg1"/>
          </a:solidFill>
          <a:ln w="12700" cap="sq">
            <a:noFill/>
            <a:miter lim="800000"/>
            <a:headEnd/>
            <a:tailEnd/>
          </a:ln>
        </p:spPr>
        <p:txBody>
          <a:bodyPr wrap="none">
            <a:prstTxWarp prst="textNoShape">
              <a:avLst/>
            </a:prstTxWarp>
            <a:spAutoFit/>
          </a:bodyPr>
          <a:lstStyle/>
          <a:p>
            <a:r>
              <a:rPr lang="en-US" sz="2800" b="1"/>
              <a:t>caBIG Compatibility Guidelines</a:t>
            </a:r>
          </a:p>
        </p:txBody>
      </p:sp>
      <p:sp>
        <p:nvSpPr>
          <p:cNvPr id="1030" name="Rectangle 9"/>
          <p:cNvSpPr>
            <a:spLocks noChangeArrowheads="1"/>
          </p:cNvSpPr>
          <p:nvPr/>
        </p:nvSpPr>
        <p:spPr bwMode="auto">
          <a:xfrm>
            <a:off x="7524750" y="276225"/>
            <a:ext cx="1619250" cy="6581775"/>
          </a:xfrm>
          <a:prstGeom prst="rect">
            <a:avLst/>
          </a:prstGeom>
          <a:solidFill>
            <a:srgbClr val="FFFF00">
              <a:alpha val="20000"/>
            </a:srgbClr>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Modeling for Interoperability</a:t>
            </a:r>
          </a:p>
        </p:txBody>
      </p:sp>
      <p:sp>
        <p:nvSpPr>
          <p:cNvPr id="9219" name="Rectangle 3"/>
          <p:cNvSpPr>
            <a:spLocks noGrp="1" noChangeArrowheads="1"/>
          </p:cNvSpPr>
          <p:nvPr>
            <p:ph type="body" idx="1"/>
          </p:nvPr>
        </p:nvSpPr>
        <p:spPr/>
        <p:txBody>
          <a:bodyPr/>
          <a:lstStyle/>
          <a:p>
            <a:r>
              <a:rPr lang="en-US"/>
              <a:t>Class diagram models target domain</a:t>
            </a:r>
          </a:p>
          <a:p>
            <a:r>
              <a:rPr lang="en-US"/>
              <a:t>Logical model is basis for semantic integration</a:t>
            </a:r>
          </a:p>
          <a:p>
            <a:r>
              <a:rPr lang="en-US"/>
              <a:t>Focus on attributes and relationships of domain objects</a:t>
            </a:r>
          </a:p>
          <a:p>
            <a:pPr>
              <a:buFontTx/>
              <a:buNone/>
            </a:pP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Example UML Class Model</a:t>
            </a:r>
          </a:p>
        </p:txBody>
      </p:sp>
      <p:pic>
        <p:nvPicPr>
          <p:cNvPr id="10243" name="Picture 5"/>
          <p:cNvPicPr>
            <a:picLocks noChangeAspect="1" noChangeArrowheads="1"/>
          </p:cNvPicPr>
          <p:nvPr/>
        </p:nvPicPr>
        <p:blipFill>
          <a:blip r:embed="rId3"/>
          <a:srcRect l="10681" t="12122" r="8977" b="10757"/>
          <a:stretch>
            <a:fillRect/>
          </a:stretch>
        </p:blipFill>
        <p:spPr bwMode="auto">
          <a:xfrm>
            <a:off x="1352550" y="1333500"/>
            <a:ext cx="6734175" cy="484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2546" name="Rectangle 2"/>
          <p:cNvSpPr>
            <a:spLocks noGrp="1" noChangeArrowheads="1"/>
          </p:cNvSpPr>
          <p:nvPr>
            <p:ph type="title" idx="4294967295"/>
          </p:nvPr>
        </p:nvSpPr>
        <p:spPr/>
        <p:txBody>
          <a:bodyPr/>
          <a:lstStyle/>
          <a:p>
            <a:pPr eaLnBrk="1" hangingPunct="1"/>
            <a:r>
              <a:rPr lang="en-GB" sz="3200"/>
              <a:t>Outline</a:t>
            </a:r>
          </a:p>
        </p:txBody>
      </p:sp>
      <p:sp>
        <p:nvSpPr>
          <p:cNvPr id="492547" name="Rectangle 3"/>
          <p:cNvSpPr>
            <a:spLocks noGrp="1" noChangeArrowheads="1"/>
          </p:cNvSpPr>
          <p:nvPr>
            <p:ph type="body" idx="4294967295"/>
          </p:nvPr>
        </p:nvSpPr>
        <p:spPr/>
        <p:txBody>
          <a:bodyPr/>
          <a:lstStyle/>
          <a:p>
            <a:pPr eaLnBrk="1" hangingPunct="1"/>
            <a:r>
              <a:rPr lang="en-GB" sz="2400"/>
              <a:t>Background</a:t>
            </a:r>
          </a:p>
          <a:p>
            <a:pPr eaLnBrk="1" hangingPunct="1"/>
            <a:endParaRPr lang="en-GB" sz="2400"/>
          </a:p>
          <a:p>
            <a:pPr eaLnBrk="1" hangingPunct="1"/>
            <a:r>
              <a:rPr lang="en-GB" sz="2400"/>
              <a:t>A Scientific User Scenario</a:t>
            </a:r>
          </a:p>
          <a:p>
            <a:pPr eaLnBrk="1" hangingPunct="1"/>
            <a:endParaRPr lang="en-GB" sz="2400"/>
          </a:p>
          <a:p>
            <a:pPr eaLnBrk="1" hangingPunct="1"/>
            <a:r>
              <a:rPr lang="en-GB" sz="2400"/>
              <a:t>caBIG™ Translation of the User Scenario</a:t>
            </a:r>
          </a:p>
          <a:p>
            <a:pPr eaLnBrk="1" hangingPunct="1"/>
            <a:endParaRPr lang="en-GB" sz="2400"/>
          </a:p>
          <a:p>
            <a:pPr eaLnBrk="1" hangingPunct="1"/>
            <a:r>
              <a:rPr lang="en-GB" sz="2400"/>
              <a:t>caGrid Services In Action </a:t>
            </a:r>
          </a:p>
          <a:p>
            <a:pPr eaLnBrk="1" hangingPunct="1"/>
            <a:endParaRPr lang="en-GB" sz="2400"/>
          </a:p>
          <a:p>
            <a:pPr eaLnBrk="1" hangingPunct="1"/>
            <a:r>
              <a:rPr lang="en-GB" sz="2400"/>
              <a:t>Conclusion</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Data Model Meaning</a:t>
            </a:r>
          </a:p>
        </p:txBody>
      </p:sp>
      <p:sp>
        <p:nvSpPr>
          <p:cNvPr id="11267" name="Rectangle 3"/>
          <p:cNvSpPr>
            <a:spLocks noGrp="1" noChangeArrowheads="1"/>
          </p:cNvSpPr>
          <p:nvPr>
            <p:ph type="body" idx="1"/>
          </p:nvPr>
        </p:nvSpPr>
        <p:spPr/>
        <p:txBody>
          <a:bodyPr/>
          <a:lstStyle/>
          <a:p>
            <a:pPr>
              <a:lnSpc>
                <a:spcPct val="90000"/>
              </a:lnSpc>
            </a:pPr>
            <a:r>
              <a:rPr lang="en-US" sz="2800"/>
              <a:t>What do all those data classes and attributes actually mean, anyway?</a:t>
            </a:r>
          </a:p>
          <a:p>
            <a:pPr>
              <a:lnSpc>
                <a:spcPct val="90000"/>
              </a:lnSpc>
            </a:pPr>
            <a:r>
              <a:rPr lang="en-US" sz="2800"/>
              <a:t>Data descriptors or “semantic metadata” required</a:t>
            </a:r>
          </a:p>
          <a:p>
            <a:pPr>
              <a:lnSpc>
                <a:spcPct val="90000"/>
              </a:lnSpc>
            </a:pPr>
            <a:r>
              <a:rPr lang="en-US" sz="2800"/>
              <a:t>Computable, commonly structured, reusable units of metadata are “Common Data Elements” or CDEs</a:t>
            </a:r>
          </a:p>
          <a:p>
            <a:pPr>
              <a:lnSpc>
                <a:spcPct val="90000"/>
              </a:lnSpc>
            </a:pPr>
            <a:r>
              <a:rPr lang="en-US" sz="2800"/>
              <a:t>NCI uses the ISO/IEC 11179 standard for metadata structure and registration</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8"/>
          <p:cNvSpPr>
            <a:spLocks noChangeArrowheads="1"/>
          </p:cNvSpPr>
          <p:nvPr/>
        </p:nvSpPr>
        <p:spPr bwMode="auto">
          <a:xfrm>
            <a:off x="838200" y="1466850"/>
            <a:ext cx="8153400" cy="4800600"/>
          </a:xfrm>
          <a:prstGeom prst="rect">
            <a:avLst/>
          </a:prstGeom>
          <a:noFill/>
          <a:ln w="9525">
            <a:noFill/>
            <a:miter lim="800000"/>
            <a:headEnd/>
            <a:tailEnd/>
          </a:ln>
        </p:spPr>
        <p:txBody>
          <a:bodyPr lIns="0" tIns="91440" rIns="0" bIns="0">
            <a:prstTxWarp prst="textNoShape">
              <a:avLst/>
            </a:prstTxWarp>
          </a:bodyPr>
          <a:lstStyle/>
          <a:p>
            <a:pPr marL="342900" indent="-342900">
              <a:lnSpc>
                <a:spcPct val="85000"/>
              </a:lnSpc>
              <a:spcBef>
                <a:spcPct val="20000"/>
              </a:spcBef>
              <a:buFontTx/>
              <a:buChar char="•"/>
            </a:pPr>
            <a:r>
              <a:rPr lang="en-US" sz="2400">
                <a:solidFill>
                  <a:srgbClr val="5F5F5F"/>
                </a:solidFill>
              </a:rPr>
              <a:t>Specifies the </a:t>
            </a:r>
            <a:r>
              <a:rPr lang="en-US" sz="2400" b="1">
                <a:solidFill>
                  <a:srgbClr val="5F5F5F"/>
                </a:solidFill>
              </a:rPr>
              <a:t>kind and quality of metadata necessary to describe data</a:t>
            </a:r>
            <a:r>
              <a:rPr lang="en-US" sz="2400">
                <a:solidFill>
                  <a:srgbClr val="5F5F5F"/>
                </a:solidFill>
              </a:rPr>
              <a:t>, and it specifies the management and administration of that metadata in a metadata registry (MDR). </a:t>
            </a:r>
          </a:p>
          <a:p>
            <a:pPr marL="342900" indent="-342900">
              <a:lnSpc>
                <a:spcPct val="85000"/>
              </a:lnSpc>
              <a:spcBef>
                <a:spcPct val="20000"/>
              </a:spcBef>
              <a:buFontTx/>
              <a:buChar char="•"/>
            </a:pPr>
            <a:r>
              <a:rPr lang="en-US" sz="2400">
                <a:solidFill>
                  <a:srgbClr val="5F5F5F"/>
                </a:solidFill>
              </a:rPr>
              <a:t>Applies to the formulation of </a:t>
            </a:r>
            <a:r>
              <a:rPr lang="en-US" sz="2400" b="1">
                <a:solidFill>
                  <a:srgbClr val="5F5F5F"/>
                </a:solidFill>
              </a:rPr>
              <a:t>data representations, concepts, meanings, and relationships</a:t>
            </a:r>
            <a:r>
              <a:rPr lang="en-US" sz="2400">
                <a:solidFill>
                  <a:srgbClr val="5F5F5F"/>
                </a:solidFill>
              </a:rPr>
              <a:t> between them, independent of the organization that produces the data. </a:t>
            </a:r>
          </a:p>
          <a:p>
            <a:pPr marL="342900" indent="-342900">
              <a:lnSpc>
                <a:spcPct val="85000"/>
              </a:lnSpc>
              <a:spcBef>
                <a:spcPct val="20000"/>
              </a:spcBef>
              <a:buFontTx/>
              <a:buChar char="•"/>
            </a:pPr>
            <a:r>
              <a:rPr lang="en-US" sz="2400">
                <a:solidFill>
                  <a:srgbClr val="5F5F5F"/>
                </a:solidFill>
              </a:rPr>
              <a:t>Does NOT apply to the physical representation of data as bits and bytes at the machine level. </a:t>
            </a:r>
          </a:p>
          <a:p>
            <a:pPr marL="342900" indent="-342900">
              <a:lnSpc>
                <a:spcPct val="85000"/>
              </a:lnSpc>
              <a:spcBef>
                <a:spcPct val="20000"/>
              </a:spcBef>
              <a:buFontTx/>
              <a:buChar char="•"/>
            </a:pPr>
            <a:r>
              <a:rPr lang="en-US" sz="2400">
                <a:solidFill>
                  <a:srgbClr val="5F5F5F"/>
                </a:solidFill>
              </a:rPr>
              <a:t>Provides the rules and guidelines for naming and identification of data elements. It defines the identifying attributes, describes the relationship of the attributes to each other and includes principles by which naming conventions can be developed.</a:t>
            </a:r>
          </a:p>
        </p:txBody>
      </p:sp>
      <p:sp>
        <p:nvSpPr>
          <p:cNvPr id="12291" name="Rectangle 10"/>
          <p:cNvSpPr>
            <a:spLocks noGrp="1" noChangeArrowheads="1"/>
          </p:cNvSpPr>
          <p:nvPr>
            <p:ph type="title"/>
          </p:nvPr>
        </p:nvSpPr>
        <p:spPr/>
        <p:txBody>
          <a:bodyPr/>
          <a:lstStyle/>
          <a:p>
            <a:r>
              <a:rPr lang="en-US"/>
              <a:t>The ISO/IEC 11179 Standard</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ISO Terms and Definitions</a:t>
            </a:r>
          </a:p>
        </p:txBody>
      </p:sp>
      <p:sp>
        <p:nvSpPr>
          <p:cNvPr id="13315" name="Line 4"/>
          <p:cNvSpPr>
            <a:spLocks noChangeShapeType="1"/>
          </p:cNvSpPr>
          <p:nvPr/>
        </p:nvSpPr>
        <p:spPr bwMode="auto">
          <a:xfrm flipV="1">
            <a:off x="3962400" y="46577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6" name="Line 5"/>
          <p:cNvSpPr>
            <a:spLocks noChangeShapeType="1"/>
          </p:cNvSpPr>
          <p:nvPr/>
        </p:nvSpPr>
        <p:spPr bwMode="auto">
          <a:xfrm flipV="1">
            <a:off x="3962400" y="56483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7" name="Line 6"/>
          <p:cNvSpPr>
            <a:spLocks noChangeShapeType="1"/>
          </p:cNvSpPr>
          <p:nvPr/>
        </p:nvSpPr>
        <p:spPr bwMode="auto">
          <a:xfrm flipV="1">
            <a:off x="79248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8" name="Line 7"/>
          <p:cNvSpPr>
            <a:spLocks noChangeShapeType="1"/>
          </p:cNvSpPr>
          <p:nvPr/>
        </p:nvSpPr>
        <p:spPr bwMode="auto">
          <a:xfrm flipV="1">
            <a:off x="4648200" y="2143125"/>
            <a:ext cx="0" cy="13716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9" name="Line 8"/>
          <p:cNvSpPr>
            <a:spLocks noChangeShapeType="1"/>
          </p:cNvSpPr>
          <p:nvPr/>
        </p:nvSpPr>
        <p:spPr bwMode="auto">
          <a:xfrm flipV="1">
            <a:off x="28194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20" name="Rectangle 9"/>
          <p:cNvSpPr>
            <a:spLocks noChangeArrowheads="1"/>
          </p:cNvSpPr>
          <p:nvPr/>
        </p:nvSpPr>
        <p:spPr bwMode="auto">
          <a:xfrm>
            <a:off x="838200" y="1466850"/>
            <a:ext cx="7924800" cy="4679950"/>
          </a:xfrm>
          <a:prstGeom prst="rect">
            <a:avLst/>
          </a:prstGeom>
          <a:noFill/>
          <a:ln w="9525">
            <a:solidFill>
              <a:srgbClr val="000000"/>
            </a:solidFill>
            <a:miter lim="800000"/>
            <a:headEnd/>
            <a:tailEnd/>
          </a:ln>
        </p:spPr>
        <p:txBody>
          <a:bodyPr>
            <a:prstTxWarp prst="textNoShape">
              <a:avLst/>
            </a:prstTxWarp>
          </a:bodyPr>
          <a:lstStyle/>
          <a:p>
            <a:endParaRPr lang="en-US"/>
          </a:p>
        </p:txBody>
      </p:sp>
      <p:sp>
        <p:nvSpPr>
          <p:cNvPr id="13321" name="Rectangle 10"/>
          <p:cNvSpPr>
            <a:spLocks noChangeArrowheads="1"/>
          </p:cNvSpPr>
          <p:nvPr/>
        </p:nvSpPr>
        <p:spPr bwMode="auto">
          <a:xfrm>
            <a:off x="5181600" y="5343525"/>
            <a:ext cx="32766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Permissible Value: </a:t>
            </a:r>
            <a:r>
              <a:rPr lang="en-US" sz="1200"/>
              <a:t>An expression of a value meaning in a specific value domain</a:t>
            </a:r>
            <a:endParaRPr lang="en-US" sz="1200" b="1"/>
          </a:p>
        </p:txBody>
      </p:sp>
      <p:sp>
        <p:nvSpPr>
          <p:cNvPr id="13322" name="Rectangle 11"/>
          <p:cNvSpPr>
            <a:spLocks noChangeArrowheads="1"/>
          </p:cNvSpPr>
          <p:nvPr/>
        </p:nvSpPr>
        <p:spPr bwMode="auto">
          <a:xfrm>
            <a:off x="5138738" y="4568825"/>
            <a:ext cx="1316037" cy="314325"/>
          </a:xfrm>
          <a:prstGeom prst="rect">
            <a:avLst/>
          </a:prstGeom>
          <a:noFill/>
          <a:ln w="9525">
            <a:noFill/>
            <a:miter lim="800000"/>
            <a:headEnd/>
            <a:tailEnd/>
          </a:ln>
        </p:spPr>
        <p:txBody>
          <a:bodyPr>
            <a:prstTxWarp prst="textNoShape">
              <a:avLst/>
            </a:prstTxWarp>
          </a:bodyPr>
          <a:lstStyle/>
          <a:p>
            <a:endParaRPr lang="en-US"/>
          </a:p>
        </p:txBody>
      </p:sp>
      <p:sp>
        <p:nvSpPr>
          <p:cNvPr id="13323" name="Rectangle 12"/>
          <p:cNvSpPr>
            <a:spLocks noChangeArrowheads="1"/>
          </p:cNvSpPr>
          <p:nvPr/>
        </p:nvSpPr>
        <p:spPr bwMode="auto">
          <a:xfrm>
            <a:off x="6061075" y="4730750"/>
            <a:ext cx="28575" cy="122238"/>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800">
                <a:solidFill>
                  <a:srgbClr val="000000"/>
                </a:solidFill>
              </a:rPr>
              <a:t> </a:t>
            </a:r>
            <a:endParaRPr lang="en-US" sz="2400">
              <a:latin typeface="Times New Roman" pitchFamily="-65" charset="0"/>
            </a:endParaRPr>
          </a:p>
        </p:txBody>
      </p:sp>
      <p:sp>
        <p:nvSpPr>
          <p:cNvPr id="13324" name="Rectangle 13"/>
          <p:cNvSpPr>
            <a:spLocks noChangeArrowheads="1"/>
          </p:cNvSpPr>
          <p:nvPr/>
        </p:nvSpPr>
        <p:spPr bwMode="auto">
          <a:xfrm>
            <a:off x="2651125" y="4497388"/>
            <a:ext cx="1404938" cy="542925"/>
          </a:xfrm>
          <a:prstGeom prst="rect">
            <a:avLst/>
          </a:prstGeom>
          <a:noFill/>
          <a:ln w="9525">
            <a:noFill/>
            <a:miter lim="800000"/>
            <a:headEnd/>
            <a:tailEnd/>
          </a:ln>
        </p:spPr>
        <p:txBody>
          <a:bodyPr>
            <a:prstTxWarp prst="textNoShape">
              <a:avLst/>
            </a:prstTxWarp>
          </a:bodyPr>
          <a:lstStyle/>
          <a:p>
            <a:endParaRPr lang="en-US"/>
          </a:p>
        </p:txBody>
      </p:sp>
      <p:sp>
        <p:nvSpPr>
          <p:cNvPr id="13325" name="Rectangle 14"/>
          <p:cNvSpPr>
            <a:spLocks noChangeArrowheads="1"/>
          </p:cNvSpPr>
          <p:nvPr/>
        </p:nvSpPr>
        <p:spPr bwMode="auto">
          <a:xfrm>
            <a:off x="4868863" y="2593975"/>
            <a:ext cx="1625600" cy="652463"/>
          </a:xfrm>
          <a:prstGeom prst="rect">
            <a:avLst/>
          </a:prstGeom>
          <a:noFill/>
          <a:ln w="9525">
            <a:noFill/>
            <a:miter lim="800000"/>
            <a:headEnd/>
            <a:tailEnd/>
          </a:ln>
        </p:spPr>
        <p:txBody>
          <a:bodyPr>
            <a:prstTxWarp prst="textNoShape">
              <a:avLst/>
            </a:prstTxWarp>
          </a:bodyPr>
          <a:lstStyle/>
          <a:p>
            <a:endParaRPr lang="en-US"/>
          </a:p>
        </p:txBody>
      </p:sp>
      <p:sp>
        <p:nvSpPr>
          <p:cNvPr id="13326" name="Rectangle 15"/>
          <p:cNvSpPr>
            <a:spLocks noChangeArrowheads="1"/>
          </p:cNvSpPr>
          <p:nvPr/>
        </p:nvSpPr>
        <p:spPr bwMode="auto">
          <a:xfrm>
            <a:off x="5181600" y="4352925"/>
            <a:ext cx="32766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Value Domain: </a:t>
            </a:r>
            <a:r>
              <a:rPr lang="en-US" sz="1200"/>
              <a:t>A set of attributes describing representational characteristics of instance data with or without permissible values </a:t>
            </a:r>
            <a:endParaRPr lang="en-US" sz="1200" b="1"/>
          </a:p>
        </p:txBody>
      </p:sp>
      <p:sp>
        <p:nvSpPr>
          <p:cNvPr id="13327" name="Rectangle 16"/>
          <p:cNvSpPr>
            <a:spLocks noChangeArrowheads="1"/>
          </p:cNvSpPr>
          <p:nvPr/>
        </p:nvSpPr>
        <p:spPr bwMode="auto">
          <a:xfrm>
            <a:off x="1066800" y="43529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Conceptual Domain: </a:t>
            </a:r>
            <a:r>
              <a:rPr lang="en-US" sz="1200"/>
              <a:t>A set of possible value meanings of a data element expressed without representation</a:t>
            </a:r>
            <a:endParaRPr lang="en-US" sz="1200" b="1"/>
          </a:p>
        </p:txBody>
      </p:sp>
      <p:sp>
        <p:nvSpPr>
          <p:cNvPr id="13328" name="Rectangle 17"/>
          <p:cNvSpPr>
            <a:spLocks noChangeArrowheads="1"/>
          </p:cNvSpPr>
          <p:nvPr/>
        </p:nvSpPr>
        <p:spPr bwMode="auto">
          <a:xfrm>
            <a:off x="1066800" y="53435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Value Meaning: </a:t>
            </a:r>
            <a:r>
              <a:rPr lang="en-US" sz="1200"/>
              <a:t>A member of the set of finite allowed inventory of notions that can be categorized for a conceptual domain </a:t>
            </a:r>
            <a:endParaRPr lang="en-US" sz="1200" b="1"/>
          </a:p>
        </p:txBody>
      </p:sp>
      <p:sp>
        <p:nvSpPr>
          <p:cNvPr id="13329" name="Rectangle 18"/>
          <p:cNvSpPr>
            <a:spLocks noChangeArrowheads="1"/>
          </p:cNvSpPr>
          <p:nvPr/>
        </p:nvSpPr>
        <p:spPr bwMode="auto">
          <a:xfrm>
            <a:off x="5029200" y="2447925"/>
            <a:ext cx="3429000" cy="7620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Data Element Representation: </a:t>
            </a:r>
            <a:r>
              <a:rPr lang="en-US" sz="1200"/>
              <a:t>The part of a data element having a value domain, data type and other representational specifications</a:t>
            </a:r>
            <a:endParaRPr lang="en-US" sz="1200" b="1"/>
          </a:p>
        </p:txBody>
      </p:sp>
      <p:sp>
        <p:nvSpPr>
          <p:cNvPr id="13330" name="Rectangle 19"/>
          <p:cNvSpPr>
            <a:spLocks noChangeArrowheads="1"/>
          </p:cNvSpPr>
          <p:nvPr/>
        </p:nvSpPr>
        <p:spPr bwMode="auto">
          <a:xfrm>
            <a:off x="4419600" y="3362325"/>
            <a:ext cx="2743200" cy="6858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Representation Class: </a:t>
            </a:r>
            <a:r>
              <a:rPr lang="en-US" sz="1200"/>
              <a:t>Classification of data elements based on the type of representational form</a:t>
            </a:r>
            <a:endParaRPr lang="en-US" sz="1200" b="1"/>
          </a:p>
        </p:txBody>
      </p:sp>
      <p:sp>
        <p:nvSpPr>
          <p:cNvPr id="13331" name="Rectangle 20"/>
          <p:cNvSpPr>
            <a:spLocks noChangeArrowheads="1"/>
          </p:cNvSpPr>
          <p:nvPr/>
        </p:nvSpPr>
        <p:spPr bwMode="auto">
          <a:xfrm>
            <a:off x="1066800" y="2447925"/>
            <a:ext cx="3048000" cy="8382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Concept: </a:t>
            </a:r>
            <a:r>
              <a:rPr lang="en-US" sz="1200"/>
              <a:t>An idea that can be represented in the form of a data element, described independently of any particular representation </a:t>
            </a:r>
            <a:endParaRPr lang="en-US" sz="1200" b="1"/>
          </a:p>
        </p:txBody>
      </p:sp>
      <p:sp>
        <p:nvSpPr>
          <p:cNvPr id="13332" name="Rectangle 21"/>
          <p:cNvSpPr>
            <a:spLocks noChangeArrowheads="1"/>
          </p:cNvSpPr>
          <p:nvPr/>
        </p:nvSpPr>
        <p:spPr bwMode="auto">
          <a:xfrm>
            <a:off x="2362200" y="1609725"/>
            <a:ext cx="60960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a:t>
            </a:r>
            <a:r>
              <a:rPr lang="en-US" sz="1200"/>
              <a:t>A unit of data for which the definition, identification, representation and permissible values are specified by means of a set of attributes</a:t>
            </a:r>
            <a:endParaRPr lang="en-US" sz="1200" b="1"/>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52400"/>
            <a:ext cx="8305800" cy="855663"/>
          </a:xfrm>
        </p:spPr>
        <p:txBody>
          <a:bodyPr/>
          <a:lstStyle/>
          <a:p>
            <a:r>
              <a:rPr lang="en-US"/>
              <a:t>Cancer Data Standards Repository</a:t>
            </a:r>
          </a:p>
        </p:txBody>
      </p:sp>
      <p:sp>
        <p:nvSpPr>
          <p:cNvPr id="2052" name="Rectangle 3"/>
          <p:cNvSpPr>
            <a:spLocks noGrp="1" noChangeArrowheads="1"/>
          </p:cNvSpPr>
          <p:nvPr>
            <p:ph type="body" idx="1"/>
          </p:nvPr>
        </p:nvSpPr>
        <p:spPr>
          <a:xfrm>
            <a:off x="228600" y="1730375"/>
            <a:ext cx="8493125" cy="4975225"/>
          </a:xfrm>
        </p:spPr>
        <p:txBody>
          <a:bodyPr/>
          <a:lstStyle/>
          <a:p>
            <a:pPr>
              <a:lnSpc>
                <a:spcPct val="85000"/>
              </a:lnSpc>
            </a:pPr>
            <a:r>
              <a:rPr lang="en-US" sz="2000"/>
              <a:t>Implementation of ISO/IEC 11179 Registry for Common Data Elements – units of semantic metadata</a:t>
            </a:r>
          </a:p>
          <a:p>
            <a:pPr>
              <a:lnSpc>
                <a:spcPct val="85000"/>
              </a:lnSpc>
            </a:pPr>
            <a:r>
              <a:rPr lang="en-US" sz="2000"/>
              <a:t>Client for Enterprise Vocabulary: metadata constructed from controlled terminology and annotated with concept codes</a:t>
            </a:r>
          </a:p>
          <a:p>
            <a:pPr lvl="1">
              <a:lnSpc>
                <a:spcPct val="85000"/>
              </a:lnSpc>
            </a:pPr>
            <a:r>
              <a:rPr lang="en-US" sz="1800" b="1"/>
              <a:t>Binds the structural data objects to their underlying semantics</a:t>
            </a:r>
          </a:p>
          <a:p>
            <a:pPr>
              <a:lnSpc>
                <a:spcPct val="85000"/>
              </a:lnSpc>
            </a:pPr>
            <a:r>
              <a:rPr lang="en-US" sz="2000"/>
              <a:t>Precise specification of Classes, Attributes, Data Types, Permissible Values: Strong typing of data objects. </a:t>
            </a:r>
          </a:p>
          <a:p>
            <a:pPr>
              <a:lnSpc>
                <a:spcPct val="85000"/>
              </a:lnSpc>
            </a:pPr>
            <a:r>
              <a:rPr lang="en-US" sz="2000"/>
              <a:t>Tools:</a:t>
            </a:r>
          </a:p>
          <a:p>
            <a:pPr lvl="1">
              <a:lnSpc>
                <a:spcPct val="85000"/>
              </a:lnSpc>
            </a:pPr>
            <a:r>
              <a:rPr lang="en-US" sz="1800" u="sng"/>
              <a:t>UML Loader</a:t>
            </a:r>
            <a:r>
              <a:rPr lang="en-US" sz="1800"/>
              <a:t>: </a:t>
            </a:r>
            <a:r>
              <a:rPr lang="en-US" sz="1800" b="1"/>
              <a:t>automatically register UML models as metadata components</a:t>
            </a:r>
          </a:p>
          <a:p>
            <a:pPr lvl="1">
              <a:lnSpc>
                <a:spcPct val="85000"/>
              </a:lnSpc>
            </a:pPr>
            <a:r>
              <a:rPr lang="en-US" sz="1800" u="sng"/>
              <a:t>CDE Curation</a:t>
            </a:r>
            <a:r>
              <a:rPr lang="en-US" sz="1800"/>
              <a:t>: Fine tune metadata and constrain permissible values with data standards</a:t>
            </a:r>
          </a:p>
          <a:p>
            <a:pPr lvl="1">
              <a:lnSpc>
                <a:spcPct val="85000"/>
              </a:lnSpc>
            </a:pPr>
            <a:r>
              <a:rPr lang="en-US" sz="1800" u="sng"/>
              <a:t>Form Builder</a:t>
            </a:r>
            <a:r>
              <a:rPr lang="en-US" sz="1800"/>
              <a:t>: Create standards-based data collection forms</a:t>
            </a:r>
          </a:p>
          <a:p>
            <a:pPr lvl="1">
              <a:lnSpc>
                <a:spcPct val="85000"/>
              </a:lnSpc>
            </a:pPr>
            <a:r>
              <a:rPr lang="en-US" sz="1800" u="sng"/>
              <a:t>CDE Browser</a:t>
            </a:r>
            <a:r>
              <a:rPr lang="en-US" sz="1800"/>
              <a:t>: search and export metadata components</a:t>
            </a:r>
          </a:p>
          <a:p>
            <a:pPr>
              <a:lnSpc>
                <a:spcPct val="85000"/>
              </a:lnSpc>
            </a:pPr>
            <a:endParaRPr lang="en-US" sz="2000"/>
          </a:p>
        </p:txBody>
      </p:sp>
      <p:graphicFrame>
        <p:nvGraphicFramePr>
          <p:cNvPr id="2050" name="Object 2"/>
          <p:cNvGraphicFramePr>
            <a:graphicFrameLocks noChangeAspect="1"/>
          </p:cNvGraphicFramePr>
          <p:nvPr/>
        </p:nvGraphicFramePr>
        <p:xfrm>
          <a:off x="8286750" y="5715000"/>
          <a:ext cx="857250" cy="962025"/>
        </p:xfrm>
        <a:graphic>
          <a:graphicData uri="http://schemas.openxmlformats.org/presentationml/2006/ole">
            <p:oleObj spid="_x0000_s1198082" name="Photo Editor Photo" r:id="rId4" imgW="857143" imgH="961905" progId="">
              <p:embed/>
            </p:oleObj>
          </a:graphicData>
        </a:graphic>
      </p:graphicFrame>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Details of a Concept</a:t>
            </a:r>
          </a:p>
        </p:txBody>
      </p:sp>
      <p:sp>
        <p:nvSpPr>
          <p:cNvPr id="14339" name="Rectangle 3"/>
          <p:cNvSpPr>
            <a:spLocks noGrp="1" noChangeArrowheads="1"/>
          </p:cNvSpPr>
          <p:nvPr>
            <p:ph type="body" idx="1"/>
          </p:nvPr>
        </p:nvSpPr>
        <p:spPr/>
        <p:txBody>
          <a:bodyPr/>
          <a:lstStyle/>
          <a:p>
            <a:pPr>
              <a:lnSpc>
                <a:spcPct val="80000"/>
              </a:lnSpc>
            </a:pPr>
            <a:r>
              <a:rPr lang="en-US" sz="2400"/>
              <a:t>Name</a:t>
            </a:r>
          </a:p>
          <a:p>
            <a:pPr>
              <a:lnSpc>
                <a:spcPct val="80000"/>
              </a:lnSpc>
            </a:pPr>
            <a:r>
              <a:rPr lang="en-US" sz="2400"/>
              <a:t>Code (Concept Unique Identifier)</a:t>
            </a:r>
          </a:p>
          <a:p>
            <a:pPr>
              <a:lnSpc>
                <a:spcPct val="80000"/>
              </a:lnSpc>
            </a:pPr>
            <a:r>
              <a:rPr lang="en-US" sz="2400"/>
              <a:t>Properties</a:t>
            </a:r>
          </a:p>
          <a:p>
            <a:pPr lvl="1">
              <a:lnSpc>
                <a:spcPct val="80000"/>
              </a:lnSpc>
            </a:pPr>
            <a:r>
              <a:rPr lang="en-US" sz="2000"/>
              <a:t>Definition (s)</a:t>
            </a:r>
          </a:p>
          <a:p>
            <a:pPr lvl="1">
              <a:lnSpc>
                <a:spcPct val="80000"/>
              </a:lnSpc>
            </a:pPr>
            <a:r>
              <a:rPr lang="en-US" sz="2000"/>
              <a:t>Synonym (s) </a:t>
            </a:r>
          </a:p>
          <a:p>
            <a:pPr lvl="1">
              <a:lnSpc>
                <a:spcPct val="80000"/>
              </a:lnSpc>
            </a:pPr>
            <a:r>
              <a:rPr lang="en-US" sz="2000"/>
              <a:t>Preferred name: the term NCI recommends for use in written and oral communication</a:t>
            </a:r>
          </a:p>
          <a:p>
            <a:pPr lvl="1">
              <a:lnSpc>
                <a:spcPct val="80000"/>
              </a:lnSpc>
            </a:pPr>
            <a:r>
              <a:rPr lang="en-US" sz="2000"/>
              <a:t>Links to use or related information in other, external resources, such as UMLS</a:t>
            </a:r>
          </a:p>
          <a:p>
            <a:pPr>
              <a:lnSpc>
                <a:spcPct val="80000"/>
              </a:lnSpc>
            </a:pPr>
            <a:r>
              <a:rPr lang="en-US" sz="2400"/>
              <a:t>Roles </a:t>
            </a:r>
          </a:p>
          <a:p>
            <a:pPr lvl="1">
              <a:lnSpc>
                <a:spcPct val="80000"/>
              </a:lnSpc>
            </a:pPr>
            <a:r>
              <a:rPr lang="en-US" sz="2000"/>
              <a:t>Relationships with other concepts</a:t>
            </a:r>
          </a:p>
          <a:p>
            <a:pPr lvl="1">
              <a:lnSpc>
                <a:spcPct val="80000"/>
              </a:lnSpc>
            </a:pPr>
            <a:r>
              <a:rPr lang="en-US" sz="2000"/>
              <a:t>Taxonomy / Hierarchy</a:t>
            </a:r>
          </a:p>
          <a:p>
            <a:pPr lvl="2">
              <a:lnSpc>
                <a:spcPct val="80000"/>
              </a:lnSpc>
            </a:pPr>
            <a:r>
              <a:rPr lang="en-US" sz="1800"/>
              <a:t>Superconcepts / More General Concepts / Parents</a:t>
            </a:r>
          </a:p>
          <a:p>
            <a:pPr lvl="2">
              <a:lnSpc>
                <a:spcPct val="80000"/>
              </a:lnSpc>
            </a:pPr>
            <a:r>
              <a:rPr lang="en-US" sz="1800"/>
              <a:t>Subconcepts / More Specific Concepts / Children</a:t>
            </a:r>
          </a:p>
          <a:p>
            <a:pPr>
              <a:lnSpc>
                <a:spcPct val="80000"/>
              </a:lnSpc>
            </a:pPr>
            <a:endParaRPr lang="en-US" sz="240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t>Enterprise Vocabulary Services (EVS)</a:t>
            </a:r>
            <a:endParaRPr lang="en-US"/>
          </a:p>
        </p:txBody>
      </p:sp>
      <p:sp>
        <p:nvSpPr>
          <p:cNvPr id="15363" name="Rectangle 3"/>
          <p:cNvSpPr>
            <a:spLocks noGrp="1" noChangeArrowheads="1"/>
          </p:cNvSpPr>
          <p:nvPr>
            <p:ph type="body" idx="1"/>
          </p:nvPr>
        </p:nvSpPr>
        <p:spPr/>
        <p:txBody>
          <a:bodyPr/>
          <a:lstStyle/>
          <a:p>
            <a:r>
              <a:rPr lang="en-GB" sz="1800"/>
              <a:t>Controlled vocabulary resources for cancer research community</a:t>
            </a:r>
          </a:p>
          <a:p>
            <a:pPr lvl="1"/>
            <a:r>
              <a:rPr lang="en-GB" sz="1600"/>
              <a:t>Manages the concepts</a:t>
            </a:r>
          </a:p>
          <a:p>
            <a:r>
              <a:rPr lang="en-US" sz="1800"/>
              <a:t>NCI Thesaurus</a:t>
            </a:r>
          </a:p>
          <a:p>
            <a:pPr lvl="1"/>
            <a:r>
              <a:rPr lang="en-US" sz="1600"/>
              <a:t>NCI reference terminology (public domain, open source)</a:t>
            </a:r>
          </a:p>
          <a:p>
            <a:pPr lvl="1"/>
            <a:r>
              <a:rPr lang="en-US" sz="1600" b="1"/>
              <a:t>46,000 concepts</a:t>
            </a:r>
            <a:r>
              <a:rPr lang="en-US" sz="1600"/>
              <a:t> covering agents, anatomy, biological processes, diseases, genes, gene products, and techniques/equipment</a:t>
            </a:r>
          </a:p>
          <a:p>
            <a:pPr lvl="1"/>
            <a:r>
              <a:rPr lang="en-US" sz="1600"/>
              <a:t>Built using </a:t>
            </a:r>
            <a:r>
              <a:rPr lang="en-US" sz="1600" b="1"/>
              <a:t>description logic</a:t>
            </a:r>
          </a:p>
          <a:p>
            <a:pPr lvl="1"/>
            <a:r>
              <a:rPr lang="en-US" sz="1600"/>
              <a:t>Designed for application development: database coding, searching, and data mining</a:t>
            </a:r>
          </a:p>
          <a:p>
            <a:r>
              <a:rPr lang="en-US" sz="1800"/>
              <a:t>NCI Metathesaurus</a:t>
            </a:r>
          </a:p>
          <a:p>
            <a:pPr lvl="1"/>
            <a:r>
              <a:rPr lang="en-US" sz="1600" b="1"/>
              <a:t>Online dictionary and thesaurus</a:t>
            </a:r>
          </a:p>
          <a:p>
            <a:pPr lvl="1"/>
            <a:r>
              <a:rPr lang="en-US" sz="1600"/>
              <a:t>Adaptation of National Library of Medicine’s Unified Medical Language System (UMLS) Metathesaurus</a:t>
            </a:r>
          </a:p>
          <a:p>
            <a:pPr lvl="1"/>
            <a:r>
              <a:rPr lang="en-US" sz="1600" b="1"/>
              <a:t>930,000+ concepts; 2,200,000 terms and phrases</a:t>
            </a:r>
          </a:p>
          <a:p>
            <a:pPr lvl="1"/>
            <a:r>
              <a:rPr lang="en-US" sz="1600"/>
              <a:t>Built using lexical matching </a:t>
            </a:r>
          </a:p>
          <a:p>
            <a:pPr lvl="1"/>
            <a:r>
              <a:rPr lang="en-US" sz="1600"/>
              <a:t>Designed for </a:t>
            </a:r>
            <a:r>
              <a:rPr lang="en-US" sz="1600" b="1"/>
              <a:t>term mapping and document indexing across vocabularies</a:t>
            </a:r>
          </a:p>
        </p:txBody>
      </p:sp>
      <p:pic>
        <p:nvPicPr>
          <p:cNvPr id="15364" name="Picture 4" descr="EVSTiny"/>
          <p:cNvPicPr>
            <a:picLocks noChangeAspect="1" noChangeArrowheads="1"/>
          </p:cNvPicPr>
          <p:nvPr/>
        </p:nvPicPr>
        <p:blipFill>
          <a:blip r:embed="rId3"/>
          <a:srcRect/>
          <a:stretch>
            <a:fillRect/>
          </a:stretch>
        </p:blipFill>
        <p:spPr bwMode="auto">
          <a:xfrm>
            <a:off x="7948613" y="6324600"/>
            <a:ext cx="1195387" cy="39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What can EVS do?</a:t>
            </a:r>
          </a:p>
        </p:txBody>
      </p:sp>
      <p:sp>
        <p:nvSpPr>
          <p:cNvPr id="16387" name="Rectangle 3"/>
          <p:cNvSpPr>
            <a:spLocks noGrp="1" noChangeArrowheads="1"/>
          </p:cNvSpPr>
          <p:nvPr>
            <p:ph type="body" idx="1"/>
          </p:nvPr>
        </p:nvSpPr>
        <p:spPr/>
        <p:txBody>
          <a:bodyPr/>
          <a:lstStyle/>
          <a:p>
            <a:r>
              <a:rPr lang="en-US" sz="2800"/>
              <a:t>Check and compare dictionary definitions</a:t>
            </a:r>
          </a:p>
          <a:p>
            <a:r>
              <a:rPr lang="en-US" sz="2800"/>
              <a:t>Find synonyms</a:t>
            </a:r>
          </a:p>
          <a:p>
            <a:r>
              <a:rPr lang="en-US" sz="2800"/>
              <a:t>Determine relationships to other concepts/terms</a:t>
            </a:r>
          </a:p>
          <a:p>
            <a:r>
              <a:rPr lang="en-US" sz="2800"/>
              <a:t>Identify and evaluate potential options when curating new CDEs or adding terms to permissible value lists</a:t>
            </a:r>
          </a:p>
          <a:p>
            <a:r>
              <a:rPr lang="en-US" sz="2800"/>
              <a:t>Provide links to related research publications</a:t>
            </a:r>
          </a:p>
          <a:p>
            <a:pPr>
              <a:buFontTx/>
              <a:buNone/>
            </a:pPr>
            <a:endParaRPr lang="en-US" sz="2800"/>
          </a:p>
          <a:p>
            <a:endParaRPr lang="en-US" sz="280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152400"/>
            <a:ext cx="6858000" cy="762000"/>
          </a:xfrm>
          <a:prstGeom prst="rect">
            <a:avLst/>
          </a:prstGeom>
          <a:noFill/>
          <a:ln w="9525">
            <a:noFill/>
            <a:miter lim="800000"/>
            <a:headEnd/>
            <a:tailEnd/>
          </a:ln>
        </p:spPr>
        <p:txBody>
          <a:bodyPr anchor="ctr">
            <a:prstTxWarp prst="textNoShape">
              <a:avLst/>
            </a:prstTxWarp>
          </a:bodyPr>
          <a:lstStyle/>
          <a:p>
            <a:pPr algn="ctr" defTabSz="457200"/>
            <a:r>
              <a:rPr lang="en-US" sz="3000">
                <a:solidFill>
                  <a:schemeClr val="bg1"/>
                </a:solidFill>
              </a:rPr>
              <a:t>Why do you need semantic metadata?</a:t>
            </a:r>
          </a:p>
        </p:txBody>
      </p:sp>
      <p:graphicFrame>
        <p:nvGraphicFramePr>
          <p:cNvPr id="757763" name="Group 3"/>
          <p:cNvGraphicFramePr>
            <a:graphicFrameLocks noGrp="1"/>
          </p:cNvGraphicFramePr>
          <p:nvPr/>
        </p:nvGraphicFramePr>
        <p:xfrm>
          <a:off x="1000125" y="1622425"/>
          <a:ext cx="7791450" cy="3509962"/>
        </p:xfrm>
        <a:graphic>
          <a:graphicData uri="http://schemas.openxmlformats.org/drawingml/2006/table">
            <a:tbl>
              <a:tblPr/>
              <a:tblGrid>
                <a:gridCol w="1387475"/>
                <a:gridCol w="989013"/>
                <a:gridCol w="2509837"/>
                <a:gridCol w="2905125"/>
              </a:tblGrid>
              <a:tr h="606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Attribute</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Example Object Data</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CIA Metadata</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Arial" pitchFamily="-65" charset="0"/>
                          <a:cs typeface="Arial" pitchFamily="-65" charset="0"/>
                        </a:rPr>
                        <a:t>NCI Metadata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085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Agent</a:t>
                      </a:r>
                      <a:endParaRPr kumimoji="0" lang="en-US" sz="1600" b="0" i="0" u="none" strike="noStrike" cap="none" normalizeH="0" baseline="0">
                        <a:ln>
                          <a:noFill/>
                        </a:ln>
                        <a:solidFill>
                          <a:srgbClr val="000099"/>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A sworn intelligence agent; a spy</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Chemical compound administered to a human being to treat a disease or condition, or prevent the onset of a disease or condition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923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Agent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nSCNumber</a:t>
                      </a:r>
                      <a:endParaRPr kumimoji="0" lang="en-US" sz="1600" b="0" i="0" u="none" strike="noStrike" cap="none" normalizeH="0" baseline="0">
                        <a:ln>
                          <a:noFill/>
                        </a:ln>
                        <a:solidFill>
                          <a:srgbClr val="000099"/>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folHlink"/>
                          </a:solidFill>
                          <a:effectLst/>
                          <a:latin typeface="Arial" pitchFamily="-65" charset="0"/>
                          <a:ea typeface="Arial" pitchFamily="-65" charset="0"/>
                          <a:cs typeface="Arial" pitchFamily="-65" charset="0"/>
                        </a:rPr>
                        <a:t>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Identifier given to an intelligence agent by the National Security Council</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Identifier given to chemical compound by the US Food and Drug Administration Nomenclature Standards Committee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47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Agent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name</a:t>
                      </a:r>
                      <a:endParaRPr kumimoji="0" lang="en-US" sz="1600" b="0" i="0" u="none" strike="noStrike" cap="none" normalizeH="0" baseline="0">
                        <a:ln>
                          <a:noFill/>
                        </a:ln>
                        <a:solidFill>
                          <a:srgbClr val="000099"/>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folHlink"/>
                          </a:solidFill>
                          <a:effectLst/>
                          <a:latin typeface="Arial" pitchFamily="-65" charset="0"/>
                          <a:ea typeface="Arial" pitchFamily="-65" charset="0"/>
                          <a:cs typeface="Arial" pitchFamily="-65" charset="0"/>
                        </a:rPr>
                        <a:t>Taxol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CIA code name given to intelligence agents</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Common name of chemical compound used as an agent</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Computable Interoperability</a:t>
            </a:r>
          </a:p>
        </p:txBody>
      </p:sp>
      <p:sp>
        <p:nvSpPr>
          <p:cNvPr id="18435" name="Rectangle 3"/>
          <p:cNvSpPr>
            <a:spLocks noChangeArrowheads="1"/>
          </p:cNvSpPr>
          <p:nvPr/>
        </p:nvSpPr>
        <p:spPr bwMode="auto">
          <a:xfrm>
            <a:off x="1143000" y="1905000"/>
            <a:ext cx="1905000" cy="3352800"/>
          </a:xfrm>
          <a:prstGeom prst="rect">
            <a:avLst/>
          </a:prstGeom>
          <a:solidFill>
            <a:srgbClr val="FFEFEB"/>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18436" name="Line 4"/>
          <p:cNvSpPr>
            <a:spLocks noChangeShapeType="1"/>
          </p:cNvSpPr>
          <p:nvPr/>
        </p:nvSpPr>
        <p:spPr bwMode="auto">
          <a:xfrm>
            <a:off x="11430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7" name="Line 5"/>
          <p:cNvSpPr>
            <a:spLocks noChangeShapeType="1"/>
          </p:cNvSpPr>
          <p:nvPr/>
        </p:nvSpPr>
        <p:spPr bwMode="auto">
          <a:xfrm>
            <a:off x="11430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8" name="Line 6"/>
          <p:cNvSpPr>
            <a:spLocks noChangeShapeType="1"/>
          </p:cNvSpPr>
          <p:nvPr/>
        </p:nvSpPr>
        <p:spPr bwMode="auto">
          <a:xfrm>
            <a:off x="11430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9" name="Line 7"/>
          <p:cNvSpPr>
            <a:spLocks noChangeShapeType="1"/>
          </p:cNvSpPr>
          <p:nvPr/>
        </p:nvSpPr>
        <p:spPr bwMode="auto">
          <a:xfrm>
            <a:off x="11430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40" name="Line 8"/>
          <p:cNvSpPr>
            <a:spLocks noChangeShapeType="1"/>
          </p:cNvSpPr>
          <p:nvPr/>
        </p:nvSpPr>
        <p:spPr bwMode="auto">
          <a:xfrm>
            <a:off x="11430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41" name="Line 9"/>
          <p:cNvSpPr>
            <a:spLocks noChangeShapeType="1"/>
          </p:cNvSpPr>
          <p:nvPr/>
        </p:nvSpPr>
        <p:spPr bwMode="auto">
          <a:xfrm>
            <a:off x="11430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42" name="Text Box 10"/>
          <p:cNvSpPr txBox="1">
            <a:spLocks noChangeArrowheads="1"/>
          </p:cNvSpPr>
          <p:nvPr/>
        </p:nvSpPr>
        <p:spPr bwMode="auto">
          <a:xfrm>
            <a:off x="1676400" y="1981200"/>
            <a:ext cx="831850" cy="366713"/>
          </a:xfrm>
          <a:prstGeom prst="rect">
            <a:avLst/>
          </a:prstGeom>
          <a:noFill/>
          <a:ln w="9525">
            <a:noFill/>
            <a:miter lim="800000"/>
            <a:headEnd/>
            <a:tailEnd/>
          </a:ln>
        </p:spPr>
        <p:txBody>
          <a:bodyPr wrap="none">
            <a:prstTxWarp prst="textNoShape">
              <a:avLst/>
            </a:prstTxWarp>
            <a:spAutoFit/>
          </a:bodyPr>
          <a:lstStyle/>
          <a:p>
            <a:r>
              <a:rPr lang="en-US" b="1"/>
              <a:t>Agent</a:t>
            </a:r>
          </a:p>
        </p:txBody>
      </p:sp>
      <p:sp>
        <p:nvSpPr>
          <p:cNvPr id="18443" name="Text Box 11"/>
          <p:cNvSpPr txBox="1">
            <a:spLocks noChangeArrowheads="1"/>
          </p:cNvSpPr>
          <p:nvPr/>
        </p:nvSpPr>
        <p:spPr bwMode="auto">
          <a:xfrm>
            <a:off x="1295400" y="2590800"/>
            <a:ext cx="755650" cy="366713"/>
          </a:xfrm>
          <a:prstGeom prst="rect">
            <a:avLst/>
          </a:prstGeom>
          <a:noFill/>
          <a:ln w="9525">
            <a:noFill/>
            <a:miter lim="800000"/>
            <a:headEnd/>
            <a:tailEnd/>
          </a:ln>
        </p:spPr>
        <p:txBody>
          <a:bodyPr wrap="none">
            <a:prstTxWarp prst="textNoShape">
              <a:avLst/>
            </a:prstTxWarp>
            <a:spAutoFit/>
          </a:bodyPr>
          <a:lstStyle/>
          <a:p>
            <a:r>
              <a:rPr lang="en-US"/>
              <a:t>name</a:t>
            </a:r>
          </a:p>
        </p:txBody>
      </p:sp>
      <p:sp>
        <p:nvSpPr>
          <p:cNvPr id="18444" name="Text Box 12"/>
          <p:cNvSpPr txBox="1">
            <a:spLocks noChangeArrowheads="1"/>
          </p:cNvSpPr>
          <p:nvPr/>
        </p:nvSpPr>
        <p:spPr bwMode="auto">
          <a:xfrm>
            <a:off x="1295400" y="3124200"/>
            <a:ext cx="1441450" cy="366713"/>
          </a:xfrm>
          <a:prstGeom prst="rect">
            <a:avLst/>
          </a:prstGeom>
          <a:noFill/>
          <a:ln w="9525">
            <a:noFill/>
            <a:miter lim="800000"/>
            <a:headEnd/>
            <a:tailEnd/>
          </a:ln>
        </p:spPr>
        <p:txBody>
          <a:bodyPr wrap="none">
            <a:prstTxWarp prst="textNoShape">
              <a:avLst/>
            </a:prstTxWarp>
            <a:spAutoFit/>
          </a:bodyPr>
          <a:lstStyle/>
          <a:p>
            <a:r>
              <a:rPr lang="en-US"/>
              <a:t>nSCNumber</a:t>
            </a:r>
          </a:p>
        </p:txBody>
      </p:sp>
      <p:sp>
        <p:nvSpPr>
          <p:cNvPr id="18445" name="Text Box 13"/>
          <p:cNvSpPr txBox="1">
            <a:spLocks noChangeArrowheads="1"/>
          </p:cNvSpPr>
          <p:nvPr/>
        </p:nvSpPr>
        <p:spPr bwMode="auto">
          <a:xfrm>
            <a:off x="1295400" y="4205288"/>
            <a:ext cx="1187450" cy="366712"/>
          </a:xfrm>
          <a:prstGeom prst="rect">
            <a:avLst/>
          </a:prstGeom>
          <a:noFill/>
          <a:ln w="9525">
            <a:noFill/>
            <a:miter lim="800000"/>
            <a:headEnd/>
            <a:tailEnd/>
          </a:ln>
        </p:spPr>
        <p:txBody>
          <a:bodyPr wrap="none">
            <a:prstTxWarp prst="textNoShape">
              <a:avLst/>
            </a:prstTxWarp>
            <a:spAutoFit/>
          </a:bodyPr>
          <a:lstStyle/>
          <a:p>
            <a:r>
              <a:rPr lang="en-US"/>
              <a:t>FDAIndID</a:t>
            </a:r>
          </a:p>
        </p:txBody>
      </p:sp>
      <p:sp>
        <p:nvSpPr>
          <p:cNvPr id="18446" name="Text Box 14"/>
          <p:cNvSpPr txBox="1">
            <a:spLocks noChangeArrowheads="1"/>
          </p:cNvSpPr>
          <p:nvPr/>
        </p:nvSpPr>
        <p:spPr bwMode="auto">
          <a:xfrm>
            <a:off x="1295400" y="3671888"/>
            <a:ext cx="1403350" cy="366712"/>
          </a:xfrm>
          <a:prstGeom prst="rect">
            <a:avLst/>
          </a:prstGeom>
          <a:noFill/>
          <a:ln w="9525">
            <a:noFill/>
            <a:miter lim="800000"/>
            <a:headEnd/>
            <a:tailEnd/>
          </a:ln>
        </p:spPr>
        <p:txBody>
          <a:bodyPr wrap="none">
            <a:prstTxWarp prst="textNoShape">
              <a:avLst/>
            </a:prstTxWarp>
            <a:spAutoFit/>
          </a:bodyPr>
          <a:lstStyle/>
          <a:p>
            <a:r>
              <a:rPr lang="en-US"/>
              <a:t>CTEPName</a:t>
            </a:r>
          </a:p>
        </p:txBody>
      </p:sp>
      <p:sp>
        <p:nvSpPr>
          <p:cNvPr id="18447" name="Text Box 15"/>
          <p:cNvSpPr txBox="1">
            <a:spLocks noChangeArrowheads="1"/>
          </p:cNvSpPr>
          <p:nvPr/>
        </p:nvSpPr>
        <p:spPr bwMode="auto">
          <a:xfrm>
            <a:off x="1295400" y="4800600"/>
            <a:ext cx="1492250" cy="366713"/>
          </a:xfrm>
          <a:prstGeom prst="rect">
            <a:avLst/>
          </a:prstGeom>
          <a:noFill/>
          <a:ln w="9525">
            <a:noFill/>
            <a:miter lim="800000"/>
            <a:headEnd/>
            <a:tailEnd/>
          </a:ln>
        </p:spPr>
        <p:txBody>
          <a:bodyPr wrap="none">
            <a:prstTxWarp prst="textNoShape">
              <a:avLst/>
            </a:prstTxWarp>
            <a:spAutoFit/>
          </a:bodyPr>
          <a:lstStyle/>
          <a:p>
            <a:r>
              <a:rPr lang="en-US"/>
              <a:t>IUPACName</a:t>
            </a:r>
          </a:p>
        </p:txBody>
      </p:sp>
      <p:sp>
        <p:nvSpPr>
          <p:cNvPr id="18448" name="Rectangle 16"/>
          <p:cNvSpPr>
            <a:spLocks noChangeArrowheads="1"/>
          </p:cNvSpPr>
          <p:nvPr/>
        </p:nvSpPr>
        <p:spPr bwMode="auto">
          <a:xfrm>
            <a:off x="5562600" y="1905000"/>
            <a:ext cx="1905000" cy="3352800"/>
          </a:xfrm>
          <a:prstGeom prst="rect">
            <a:avLst/>
          </a:prstGeom>
          <a:solidFill>
            <a:srgbClr val="CCECFF"/>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18449" name="Line 17"/>
          <p:cNvSpPr>
            <a:spLocks noChangeShapeType="1"/>
          </p:cNvSpPr>
          <p:nvPr/>
        </p:nvSpPr>
        <p:spPr bwMode="auto">
          <a:xfrm>
            <a:off x="55626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0" name="Line 18"/>
          <p:cNvSpPr>
            <a:spLocks noChangeShapeType="1"/>
          </p:cNvSpPr>
          <p:nvPr/>
        </p:nvSpPr>
        <p:spPr bwMode="auto">
          <a:xfrm>
            <a:off x="55626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1" name="Line 19"/>
          <p:cNvSpPr>
            <a:spLocks noChangeShapeType="1"/>
          </p:cNvSpPr>
          <p:nvPr/>
        </p:nvSpPr>
        <p:spPr bwMode="auto">
          <a:xfrm>
            <a:off x="55626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2" name="Line 20"/>
          <p:cNvSpPr>
            <a:spLocks noChangeShapeType="1"/>
          </p:cNvSpPr>
          <p:nvPr/>
        </p:nvSpPr>
        <p:spPr bwMode="auto">
          <a:xfrm>
            <a:off x="55626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3" name="Line 21"/>
          <p:cNvSpPr>
            <a:spLocks noChangeShapeType="1"/>
          </p:cNvSpPr>
          <p:nvPr/>
        </p:nvSpPr>
        <p:spPr bwMode="auto">
          <a:xfrm>
            <a:off x="55626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4" name="Line 22"/>
          <p:cNvSpPr>
            <a:spLocks noChangeShapeType="1"/>
          </p:cNvSpPr>
          <p:nvPr/>
        </p:nvSpPr>
        <p:spPr bwMode="auto">
          <a:xfrm>
            <a:off x="55626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5" name="Text Box 23"/>
          <p:cNvSpPr txBox="1">
            <a:spLocks noChangeArrowheads="1"/>
          </p:cNvSpPr>
          <p:nvPr/>
        </p:nvSpPr>
        <p:spPr bwMode="auto">
          <a:xfrm>
            <a:off x="6096000" y="1981200"/>
            <a:ext cx="717550" cy="366713"/>
          </a:xfrm>
          <a:prstGeom prst="rect">
            <a:avLst/>
          </a:prstGeom>
          <a:noFill/>
          <a:ln w="9525">
            <a:noFill/>
            <a:miter lim="800000"/>
            <a:headEnd/>
            <a:tailEnd/>
          </a:ln>
        </p:spPr>
        <p:txBody>
          <a:bodyPr wrap="none">
            <a:prstTxWarp prst="textNoShape">
              <a:avLst/>
            </a:prstTxWarp>
            <a:spAutoFit/>
          </a:bodyPr>
          <a:lstStyle/>
          <a:p>
            <a:r>
              <a:rPr lang="en-US" b="1"/>
              <a:t>Drug</a:t>
            </a:r>
          </a:p>
        </p:txBody>
      </p:sp>
      <p:sp>
        <p:nvSpPr>
          <p:cNvPr id="18456" name="Text Box 24"/>
          <p:cNvSpPr txBox="1">
            <a:spLocks noChangeArrowheads="1"/>
          </p:cNvSpPr>
          <p:nvPr/>
        </p:nvSpPr>
        <p:spPr bwMode="auto">
          <a:xfrm>
            <a:off x="5715000" y="2590800"/>
            <a:ext cx="361950" cy="366713"/>
          </a:xfrm>
          <a:prstGeom prst="rect">
            <a:avLst/>
          </a:prstGeom>
          <a:noFill/>
          <a:ln w="9525">
            <a:noFill/>
            <a:miter lim="800000"/>
            <a:headEnd/>
            <a:tailEnd/>
          </a:ln>
        </p:spPr>
        <p:txBody>
          <a:bodyPr wrap="none">
            <a:prstTxWarp prst="textNoShape">
              <a:avLst/>
            </a:prstTxWarp>
            <a:spAutoFit/>
          </a:bodyPr>
          <a:lstStyle/>
          <a:p>
            <a:r>
              <a:rPr lang="en-US"/>
              <a:t>id</a:t>
            </a:r>
          </a:p>
        </p:txBody>
      </p:sp>
      <p:sp>
        <p:nvSpPr>
          <p:cNvPr id="18457" name="Text Box 25"/>
          <p:cNvSpPr txBox="1">
            <a:spLocks noChangeArrowheads="1"/>
          </p:cNvSpPr>
          <p:nvPr/>
        </p:nvSpPr>
        <p:spPr bwMode="auto">
          <a:xfrm>
            <a:off x="5715000" y="3124200"/>
            <a:ext cx="1225550" cy="366713"/>
          </a:xfrm>
          <a:prstGeom prst="rect">
            <a:avLst/>
          </a:prstGeom>
          <a:noFill/>
          <a:ln w="9525">
            <a:noFill/>
            <a:miter lim="800000"/>
            <a:headEnd/>
            <a:tailEnd/>
          </a:ln>
        </p:spPr>
        <p:txBody>
          <a:bodyPr wrap="none">
            <a:prstTxWarp prst="textNoShape">
              <a:avLst/>
            </a:prstTxWarp>
            <a:spAutoFit/>
          </a:bodyPr>
          <a:lstStyle/>
          <a:p>
            <a:r>
              <a:rPr lang="en-US"/>
              <a:t>NDCCode</a:t>
            </a:r>
          </a:p>
        </p:txBody>
      </p:sp>
      <p:sp>
        <p:nvSpPr>
          <p:cNvPr id="18458" name="Text Box 26"/>
          <p:cNvSpPr txBox="1">
            <a:spLocks noChangeArrowheads="1"/>
          </p:cNvSpPr>
          <p:nvPr/>
        </p:nvSpPr>
        <p:spPr bwMode="auto">
          <a:xfrm>
            <a:off x="5715000" y="4205288"/>
            <a:ext cx="1085850" cy="366712"/>
          </a:xfrm>
          <a:prstGeom prst="rect">
            <a:avLst/>
          </a:prstGeom>
          <a:noFill/>
          <a:ln w="9525">
            <a:noFill/>
            <a:miter lim="800000"/>
            <a:headEnd/>
            <a:tailEnd/>
          </a:ln>
        </p:spPr>
        <p:txBody>
          <a:bodyPr wrap="none">
            <a:prstTxWarp prst="textNoShape">
              <a:avLst/>
            </a:prstTxWarp>
            <a:spAutoFit/>
          </a:bodyPr>
          <a:lstStyle/>
          <a:p>
            <a:r>
              <a:rPr lang="en-US"/>
              <a:t>approver</a:t>
            </a:r>
          </a:p>
        </p:txBody>
      </p:sp>
      <p:sp>
        <p:nvSpPr>
          <p:cNvPr id="18459" name="Text Box 27"/>
          <p:cNvSpPr txBox="1">
            <a:spLocks noChangeArrowheads="1"/>
          </p:cNvSpPr>
          <p:nvPr/>
        </p:nvSpPr>
        <p:spPr bwMode="auto">
          <a:xfrm>
            <a:off x="5715000" y="3671888"/>
            <a:ext cx="1543050" cy="366712"/>
          </a:xfrm>
          <a:prstGeom prst="rect">
            <a:avLst/>
          </a:prstGeom>
          <a:noFill/>
          <a:ln w="9525">
            <a:noFill/>
            <a:miter lim="800000"/>
            <a:headEnd/>
            <a:tailEnd/>
          </a:ln>
        </p:spPr>
        <p:txBody>
          <a:bodyPr wrap="none">
            <a:prstTxWarp prst="textNoShape">
              <a:avLst/>
            </a:prstTxWarp>
            <a:spAutoFit/>
          </a:bodyPr>
          <a:lstStyle/>
          <a:p>
            <a:r>
              <a:rPr lang="en-US"/>
              <a:t>approvalDate</a:t>
            </a:r>
          </a:p>
        </p:txBody>
      </p:sp>
      <p:sp>
        <p:nvSpPr>
          <p:cNvPr id="18460" name="Text Box 28"/>
          <p:cNvSpPr txBox="1">
            <a:spLocks noChangeArrowheads="1"/>
          </p:cNvSpPr>
          <p:nvPr/>
        </p:nvSpPr>
        <p:spPr bwMode="auto">
          <a:xfrm>
            <a:off x="5715000" y="4800600"/>
            <a:ext cx="1047750" cy="366713"/>
          </a:xfrm>
          <a:prstGeom prst="rect">
            <a:avLst/>
          </a:prstGeom>
          <a:noFill/>
          <a:ln w="9525">
            <a:noFill/>
            <a:miter lim="800000"/>
            <a:headEnd/>
            <a:tailEnd/>
          </a:ln>
        </p:spPr>
        <p:txBody>
          <a:bodyPr wrap="none">
            <a:prstTxWarp prst="textNoShape">
              <a:avLst/>
            </a:prstTxWarp>
            <a:spAutoFit/>
          </a:bodyPr>
          <a:lstStyle/>
          <a:p>
            <a:r>
              <a:rPr lang="en-US"/>
              <a:t>fdaCode</a:t>
            </a:r>
          </a:p>
        </p:txBody>
      </p:sp>
      <p:sp>
        <p:nvSpPr>
          <p:cNvPr id="773149" name="Oval 29"/>
          <p:cNvSpPr>
            <a:spLocks noChangeArrowheads="1"/>
          </p:cNvSpPr>
          <p:nvPr/>
        </p:nvSpPr>
        <p:spPr bwMode="auto">
          <a:xfrm>
            <a:off x="1219200" y="29718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773150" name="Oval 30"/>
          <p:cNvSpPr>
            <a:spLocks noChangeArrowheads="1"/>
          </p:cNvSpPr>
          <p:nvPr/>
        </p:nvSpPr>
        <p:spPr bwMode="auto">
          <a:xfrm>
            <a:off x="5486400" y="46482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773151" name="Line 31"/>
          <p:cNvSpPr>
            <a:spLocks noChangeShapeType="1"/>
          </p:cNvSpPr>
          <p:nvPr/>
        </p:nvSpPr>
        <p:spPr bwMode="auto">
          <a:xfrm>
            <a:off x="2743200" y="3352800"/>
            <a:ext cx="2743200" cy="1676400"/>
          </a:xfrm>
          <a:prstGeom prst="line">
            <a:avLst/>
          </a:prstGeom>
          <a:noFill/>
          <a:ln w="57150">
            <a:solidFill>
              <a:srgbClr val="FF0000"/>
            </a:solidFill>
            <a:round/>
            <a:headEnd/>
            <a:tailEnd/>
          </a:ln>
        </p:spPr>
        <p:txBody>
          <a:bodyPr>
            <a:prstTxWarp prst="textNoShape">
              <a:avLst/>
            </a:prstTxWarp>
          </a:bodyPr>
          <a:lstStyle/>
          <a:p>
            <a:endParaRPr lang="en-US"/>
          </a:p>
        </p:txBody>
      </p:sp>
      <p:grpSp>
        <p:nvGrpSpPr>
          <p:cNvPr id="2" name="Group 32"/>
          <p:cNvGrpSpPr>
            <a:grpSpLocks/>
          </p:cNvGrpSpPr>
          <p:nvPr/>
        </p:nvGrpSpPr>
        <p:grpSpPr bwMode="auto">
          <a:xfrm>
            <a:off x="3048000" y="1981200"/>
            <a:ext cx="6153150" cy="3186113"/>
            <a:chOff x="1968" y="1248"/>
            <a:chExt cx="3876" cy="2007"/>
          </a:xfrm>
        </p:grpSpPr>
        <p:sp>
          <p:nvSpPr>
            <p:cNvPr id="18467" name="Text Box 33"/>
            <p:cNvSpPr txBox="1">
              <a:spLocks noChangeArrowheads="1"/>
            </p:cNvSpPr>
            <p:nvPr/>
          </p:nvSpPr>
          <p:spPr bwMode="auto">
            <a:xfrm>
              <a:off x="1968" y="1968"/>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18468" name="Text Box 34"/>
            <p:cNvSpPr txBox="1">
              <a:spLocks noChangeArrowheads="1"/>
            </p:cNvSpPr>
            <p:nvPr/>
          </p:nvSpPr>
          <p:spPr bwMode="auto">
            <a:xfrm>
              <a:off x="4752" y="3024"/>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18469" name="Text Box 35"/>
            <p:cNvSpPr txBox="1">
              <a:spLocks noChangeArrowheads="1"/>
            </p:cNvSpPr>
            <p:nvPr/>
          </p:nvSpPr>
          <p:spPr bwMode="auto">
            <a:xfrm>
              <a:off x="1968"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sp>
          <p:nvSpPr>
            <p:cNvPr id="18470" name="Text Box 36"/>
            <p:cNvSpPr txBox="1">
              <a:spLocks noChangeArrowheads="1"/>
            </p:cNvSpPr>
            <p:nvPr/>
          </p:nvSpPr>
          <p:spPr bwMode="auto">
            <a:xfrm>
              <a:off x="4752"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grpSp>
      <p:sp>
        <p:nvSpPr>
          <p:cNvPr id="18465" name="Text Box 37"/>
          <p:cNvSpPr txBox="1">
            <a:spLocks noChangeArrowheads="1"/>
          </p:cNvSpPr>
          <p:nvPr/>
        </p:nvSpPr>
        <p:spPr bwMode="auto">
          <a:xfrm>
            <a:off x="1263650" y="5541963"/>
            <a:ext cx="1497013"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My model</a:t>
            </a:r>
          </a:p>
        </p:txBody>
      </p:sp>
      <p:sp>
        <p:nvSpPr>
          <p:cNvPr id="18466" name="Text Box 38"/>
          <p:cNvSpPr txBox="1">
            <a:spLocks noChangeArrowheads="1"/>
          </p:cNvSpPr>
          <p:nvPr/>
        </p:nvSpPr>
        <p:spPr bwMode="auto">
          <a:xfrm>
            <a:off x="5624513" y="5541963"/>
            <a:ext cx="1766887"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Your model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7314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773151"/>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773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49" grpId="0" animBg="1"/>
      <p:bldP spid="773150" grpId="0" animBg="1"/>
      <p:bldP spid="773151" grpId="0" animBg="1"/>
    </p:bld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227779" name="Group 3"/>
          <p:cNvGraphicFramePr>
            <a:graphicFrameLocks noGrp="1"/>
          </p:cNvGraphicFramePr>
          <p:nvPr/>
        </p:nvGraphicFramePr>
        <p:xfrm>
          <a:off x="201613" y="2525713"/>
          <a:ext cx="8761412" cy="3906838"/>
        </p:xfrm>
        <a:graphic>
          <a:graphicData uri="http://schemas.openxmlformats.org/drawingml/2006/table">
            <a:tbl>
              <a:tblPr/>
              <a:tblGrid>
                <a:gridCol w="1919287"/>
                <a:gridCol w="1085850"/>
                <a:gridCol w="1968500"/>
                <a:gridCol w="3787775"/>
              </a:tblGrid>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Attribute</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Example Data</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CIA Definition</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NCI Definition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68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charset="0"/>
                          <a:ea typeface="Times New Roman" charset="0"/>
                          <a:cs typeface="Times New Roman" charset="0"/>
                        </a:rPr>
                        <a:t>Agent</a:t>
                      </a:r>
                      <a:endParaRPr kumimoji="0" lang="en-US" sz="1600" b="0" i="0" u="none" strike="noStrike" cap="none" normalizeH="0" baseline="0">
                        <a:ln>
                          <a:noFill/>
                        </a:ln>
                        <a:solidFill>
                          <a:srgbClr val="000099"/>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Times New Roman" charset="0"/>
                        <a:cs typeface="Times New Roman"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A sworn intelligence agent; a spy</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Chemical compound administered to a human being to treat a disease or condition, or prevent the onset of a disease or condition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68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charset="0"/>
                          <a:ea typeface="Times New Roman" charset="0"/>
                          <a:cs typeface="Times New Roman" charset="0"/>
                        </a:rPr>
                        <a:t>Agent.nSCNumber</a:t>
                      </a:r>
                      <a:endParaRPr kumimoji="0" lang="en-US" sz="1600" b="0" i="0" u="none" strike="noStrike" cap="none" normalizeH="0" baseline="0">
                        <a:ln>
                          <a:noFill/>
                        </a:ln>
                        <a:solidFill>
                          <a:srgbClr val="000099"/>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Identifier given to an intelligence agent by the National Security Council</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Identifier given to chemical compound by the US Food and Drug Administration Nomenclature Standards Committee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charset="0"/>
                          <a:ea typeface="Times New Roman" charset="0"/>
                          <a:cs typeface="Times New Roman" charset="0"/>
                        </a:rPr>
                        <a:t>Agent.name</a:t>
                      </a:r>
                      <a:endParaRPr kumimoji="0" lang="en-US" sz="1600" b="0" i="0" u="none" strike="noStrike" cap="none" normalizeH="0" baseline="0">
                        <a:ln>
                          <a:noFill/>
                        </a:ln>
                        <a:solidFill>
                          <a:srgbClr val="000099"/>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Taxol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CIA code name given to intelligence agents</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Common name of chemical compound used as an agent</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Rectangle 3"/>
          <p:cNvSpPr txBox="1">
            <a:spLocks noChangeArrowheads="1"/>
          </p:cNvSpPr>
          <p:nvPr/>
        </p:nvSpPr>
        <p:spPr>
          <a:xfrm>
            <a:off x="3868738" y="1203325"/>
            <a:ext cx="3425825" cy="1084263"/>
          </a:xfrm>
          <a:prstGeom prst="rect">
            <a:avLst/>
          </a:prstGeom>
        </p:spPr>
        <p:txBody>
          <a:bodyPr>
            <a:prstTxWarp prst="textNoShape">
              <a:avLst/>
            </a:prstTxWarp>
            <a:spAutoFit/>
          </a:bodyPr>
          <a:lstStyle/>
          <a:p>
            <a:pPr marL="342900" indent="-342900" eaLnBrk="0" hangingPunct="0">
              <a:spcBef>
                <a:spcPct val="20000"/>
              </a:spcBef>
              <a:buClr>
                <a:srgbClr val="CC0000"/>
              </a:buClr>
            </a:pPr>
            <a:r>
              <a:rPr lang="en-US" sz="1400">
                <a:latin typeface="Courier New" charset="0"/>
              </a:rPr>
              <a:t>&lt;Agent&gt;</a:t>
            </a:r>
          </a:p>
          <a:p>
            <a:pPr marL="742950" lvl="1" indent="-285750" eaLnBrk="0" hangingPunct="0">
              <a:spcBef>
                <a:spcPct val="20000"/>
              </a:spcBef>
              <a:buClr>
                <a:srgbClr val="CC0000"/>
              </a:buClr>
            </a:pPr>
            <a:r>
              <a:rPr lang="en-US" sz="1400">
                <a:latin typeface="Courier New" charset="0"/>
              </a:rPr>
              <a:t>&lt;name&gt;Taxol&lt;/name&gt;</a:t>
            </a:r>
          </a:p>
          <a:p>
            <a:pPr marL="742950" lvl="1" indent="-285750" eaLnBrk="0" hangingPunct="0">
              <a:spcBef>
                <a:spcPct val="20000"/>
              </a:spcBef>
              <a:buClr>
                <a:srgbClr val="CC0000"/>
              </a:buClr>
            </a:pPr>
            <a:r>
              <a:rPr lang="en-US" sz="1400">
                <a:latin typeface="Courier New" charset="0"/>
              </a:rPr>
              <a:t>&lt;nSCNumber&gt;007&lt;/nSCNumber&gt;</a:t>
            </a:r>
          </a:p>
          <a:p>
            <a:pPr marL="342900" indent="-342900" eaLnBrk="0" hangingPunct="0">
              <a:spcBef>
                <a:spcPct val="20000"/>
              </a:spcBef>
              <a:buClr>
                <a:srgbClr val="CC0000"/>
              </a:buClr>
            </a:pPr>
            <a:r>
              <a:rPr lang="en-US" sz="1400">
                <a:latin typeface="Courier New" charset="0"/>
              </a:rPr>
              <a:t>&lt;/Agent&gt;</a:t>
            </a:r>
          </a:p>
        </p:txBody>
      </p:sp>
      <p:graphicFrame>
        <p:nvGraphicFramePr>
          <p:cNvPr id="3074" name="Object 2"/>
          <p:cNvGraphicFramePr>
            <a:graphicFrameLocks noChangeAspect="1"/>
          </p:cNvGraphicFramePr>
          <p:nvPr/>
        </p:nvGraphicFramePr>
        <p:xfrm>
          <a:off x="1939925" y="1246187"/>
          <a:ext cx="1752600" cy="1268413"/>
        </p:xfrm>
        <a:graphic>
          <a:graphicData uri="http://schemas.openxmlformats.org/presentationml/2006/ole">
            <p:oleObj spid="_x0000_s1210370" name="Bitmap Image" r:id="rId4" imgW="3238952" imgH="2343477" progId="">
              <p:embed/>
            </p:oleObj>
          </a:graphicData>
        </a:graphic>
      </p:graphicFrame>
      <p:sp>
        <p:nvSpPr>
          <p:cNvPr id="3103" name="Title 7"/>
          <p:cNvSpPr>
            <a:spLocks noGrp="1"/>
          </p:cNvSpPr>
          <p:nvPr>
            <p:ph type="title"/>
          </p:nvPr>
        </p:nvSpPr>
        <p:spPr/>
        <p:txBody>
          <a:bodyPr/>
          <a:lstStyle/>
          <a:p>
            <a:r>
              <a:rPr lang="en-US" sz="3400" dirty="0"/>
              <a:t>Semantics Example </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22712</TotalTime>
  <Words>8239</Words>
  <Application>Microsoft Office PowerPoint</Application>
  <PresentationFormat>On-screen Show (4:3)</PresentationFormat>
  <Paragraphs>1011</Paragraphs>
  <Slides>99</Slides>
  <Notes>74</Notes>
  <HiddenSlides>0</HiddenSlides>
  <MMClips>0</MMClips>
  <ScaleCrop>false</ScaleCrop>
  <HeadingPairs>
    <vt:vector size="8" baseType="variant">
      <vt:variant>
        <vt:lpstr>Design Template</vt:lpstr>
      </vt:variant>
      <vt:variant>
        <vt:i4>1</vt:i4>
      </vt:variant>
      <vt:variant>
        <vt:lpstr>Links</vt:lpstr>
      </vt:variant>
      <vt:variant>
        <vt:i4>5</vt:i4>
      </vt:variant>
      <vt:variant>
        <vt:lpstr>Embedded OLE Servers</vt:lpstr>
      </vt:variant>
      <vt:variant>
        <vt:i4>4</vt:i4>
      </vt:variant>
      <vt:variant>
        <vt:lpstr>Slide Titles</vt:lpstr>
      </vt:variant>
      <vt:variant>
        <vt:i4>99</vt:i4>
      </vt:variant>
    </vt:vector>
  </HeadingPairs>
  <TitlesOfParts>
    <vt:vector size="109" baseType="lpstr">
      <vt:lpstr>caBIG Template -- Non NCI Presenters</vt:lpstr>
      <vt:lpstr>Macintosh HD:Users:oster:projects:caBIG:cagrid-1-0:Documentation:docs:portal:portal2:guides:caGrid-Portal_2.1_UsersGuide.doc!OLE_LINK8</vt:lpstr>
      <vt:lpstr>Macintosh HD:Users:oster:projects:caBIG:cagrid-1-0:Documentation:docs:portal:portal2:guides:caGrid-Portal_2.1_UsersGuide.doc!OLE_LINK9</vt:lpstr>
      <vt:lpstr>Macintosh HD:Users:oster:projects:caBIG:cagrid-1-0:Documentation:docs:portal:portal2:guides:caGrid-Portal_2.1_UsersGuide.doc!OLE_LINK10</vt:lpstr>
      <vt:lpstr>Macintosh HD:Users:oster:projects:caBIG:cagrid-1-0:Documentation:docs:portal:portal2:guides:caGrid-Portal_2.1_UsersGuide.doc!OLE_LINK11</vt:lpstr>
      <vt:lpstr>Macintosh HD:Users:oster:projects:caBIG:cagrid-1-0:Documentation:docs:portal:portal2:guides:caGrid-Portal_2.1_UsersGuide.doc!OLE_LINK13</vt:lpstr>
      <vt:lpstr>Document</vt:lpstr>
      <vt:lpstr>Bitmap Image</vt:lpstr>
      <vt:lpstr>Visio</vt:lpstr>
      <vt:lpstr>Photo Editor Photo</vt:lpstr>
      <vt:lpstr> caGrid Metadata</vt:lpstr>
      <vt:lpstr>Interoperability</vt:lpstr>
      <vt:lpstr>Modeling for Interoperability</vt:lpstr>
      <vt:lpstr>Data Model Meaning</vt:lpstr>
      <vt:lpstr>Why do you need semantic metadata?</vt:lpstr>
      <vt:lpstr>Computable Interoperability</vt:lpstr>
      <vt:lpstr>Using caGrid to for Semantic  Interoperability</vt:lpstr>
      <vt:lpstr>Using caGrid to for Semantic  Interoperability</vt:lpstr>
      <vt:lpstr>Outline</vt:lpstr>
      <vt:lpstr>Background: Metadata Overview</vt:lpstr>
      <vt:lpstr>Background: caGrid Infrastructure</vt:lpstr>
      <vt:lpstr>A Scientific User Scenario</vt:lpstr>
      <vt:lpstr>A Scientific User Scenario – Details</vt:lpstr>
      <vt:lpstr>caBIG™ Translation of the User Scenario</vt:lpstr>
      <vt:lpstr>Discover caGrid Data Services  providing protein information</vt:lpstr>
      <vt:lpstr>Find EVS concept code for Protein</vt:lpstr>
      <vt:lpstr>Find EVS concept code for Protein</vt:lpstr>
      <vt:lpstr>Discover caGrid Data Services  providing protein information</vt:lpstr>
      <vt:lpstr>Discover caGrid Data Services  providing protein information</vt:lpstr>
      <vt:lpstr>Find how to combine the information from these Data Services</vt:lpstr>
      <vt:lpstr>Find how to combine the information from these Data Services</vt:lpstr>
      <vt:lpstr>Find how to combine the information from these Data Services</vt:lpstr>
      <vt:lpstr>Find how to combine the information from these Data Services</vt:lpstr>
      <vt:lpstr>Identify/query the protein corresponding to BRCA1 gene</vt:lpstr>
      <vt:lpstr>Identify/query the protein corresponding to BRCA1 gene</vt:lpstr>
      <vt:lpstr>Identify/query the protein corresponding to BRCA1 gene</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Conclusion</vt:lpstr>
      <vt:lpstr>Session 0: UML Basics Why Model? </vt:lpstr>
      <vt:lpstr>Session 0: UML Basics What is UML?</vt:lpstr>
      <vt:lpstr>Session 0: UML Basics UML Documenting</vt:lpstr>
      <vt:lpstr>Session 0: UML Basics How are caBIG™ models different?</vt:lpstr>
      <vt:lpstr>Cancer Data Standards Repository (caDSR)</vt:lpstr>
      <vt:lpstr>Cancer Data Standards Repository (caDSR)</vt:lpstr>
      <vt:lpstr>Discovery API Client - Methods</vt:lpstr>
      <vt:lpstr>Discovery API Client – Discovering services using a keyword</vt:lpstr>
      <vt:lpstr>Discovery API Client – Discovering services using a keyword</vt:lpstr>
      <vt:lpstr>Metadata API - MetadataUtils</vt:lpstr>
      <vt:lpstr>Metadata API – MetadataUtils Methods</vt:lpstr>
      <vt:lpstr>Metadata API – MetadataUtils - Example</vt:lpstr>
      <vt:lpstr>Metadata API – MetadataUtils - Example</vt:lpstr>
      <vt:lpstr>Slide 46</vt:lpstr>
      <vt:lpstr>Example of Grid Data Syntax</vt:lpstr>
      <vt:lpstr>Example Syntax Use Cases</vt:lpstr>
      <vt:lpstr>Example of Grid Data Semantics</vt:lpstr>
      <vt:lpstr>Example Semantics Use Cases</vt:lpstr>
      <vt:lpstr>Example Semantic/Syntax Binding Use cases</vt:lpstr>
      <vt:lpstr>Realizing the Binding Use Cases</vt:lpstr>
      <vt:lpstr>Connecting UML and XML: Current Implementation</vt:lpstr>
      <vt:lpstr>Connecting UML and XML: The complexities</vt:lpstr>
      <vt:lpstr>Connecting UML and XML: The solution</vt:lpstr>
      <vt:lpstr>Partial Mapping Example</vt:lpstr>
      <vt:lpstr>caGrid Service Metadata</vt:lpstr>
      <vt:lpstr>Problem Statement</vt:lpstr>
      <vt:lpstr>Example of Grid Data Syntax</vt:lpstr>
      <vt:lpstr>Example Syntax Use Cases</vt:lpstr>
      <vt:lpstr>Example of Grid Data Semantics</vt:lpstr>
      <vt:lpstr>Example Semantics Use Cases</vt:lpstr>
      <vt:lpstr>Example Semantic/Syntax Binding Use cases</vt:lpstr>
      <vt:lpstr>Realizing the Binding Use Cases</vt:lpstr>
      <vt:lpstr>Connecting UML and XML: Current Implementation</vt:lpstr>
      <vt:lpstr>Connecting UML and XML: The complexities</vt:lpstr>
      <vt:lpstr>Connecting UML and XML: The solution</vt:lpstr>
      <vt:lpstr>Partial Mapping Example</vt:lpstr>
      <vt:lpstr>Agenda</vt:lpstr>
      <vt:lpstr>caGrid Community Involvement</vt:lpstr>
      <vt:lpstr>What is a Community Provided caGrid Service?</vt:lpstr>
      <vt:lpstr>caGrid Metadata Infrastructure Goals</vt:lpstr>
      <vt:lpstr>Metadata Services</vt:lpstr>
      <vt:lpstr>caGrid Data Description Infrastructure</vt:lpstr>
      <vt:lpstr>Advertisement and Discovery Overview</vt:lpstr>
      <vt:lpstr>Advertisement and Discovery Process</vt:lpstr>
      <vt:lpstr>Service Discovery Process</vt:lpstr>
      <vt:lpstr>Service Metadata: Core Model</vt:lpstr>
      <vt:lpstr>Service Metadata: Service Security</vt:lpstr>
      <vt:lpstr>Service Metadata: Data Service</vt:lpstr>
      <vt:lpstr>caGrid Portal: Service Map http://cagrid-portal.nci.nih.gov/</vt:lpstr>
      <vt:lpstr>caGrid Portal: Metadata-driven Discovery</vt:lpstr>
      <vt:lpstr>caGrid Portal: Service Details</vt:lpstr>
      <vt:lpstr>Federated Query Processor</vt:lpstr>
      <vt:lpstr>Lessons Learned</vt:lpstr>
      <vt:lpstr>Interoperability</vt:lpstr>
      <vt:lpstr>Slide 87</vt:lpstr>
      <vt:lpstr>Modeling for Interoperability</vt:lpstr>
      <vt:lpstr>Example UML Class Model</vt:lpstr>
      <vt:lpstr>Data Model Meaning</vt:lpstr>
      <vt:lpstr>The ISO/IEC 11179 Standard</vt:lpstr>
      <vt:lpstr>ISO Terms and Definitions</vt:lpstr>
      <vt:lpstr>Cancer Data Standards Repository</vt:lpstr>
      <vt:lpstr>Details of a Concept</vt:lpstr>
      <vt:lpstr>Enterprise Vocabulary Services (EVS)</vt:lpstr>
      <vt:lpstr>What can EVS do?</vt:lpstr>
      <vt:lpstr>Slide 97</vt:lpstr>
      <vt:lpstr>Computable Interoperability</vt:lpstr>
      <vt:lpstr>Semantics Example </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1036</cp:revision>
  <dcterms:created xsi:type="dcterms:W3CDTF">2009-06-18T13:52:47Z</dcterms:created>
  <dcterms:modified xsi:type="dcterms:W3CDTF">2009-06-18T18:52:30Z</dcterms:modified>
</cp:coreProperties>
</file>